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5" r:id="rId14"/>
    <p:sldId id="268" r:id="rId15"/>
    <p:sldId id="269" r:id="rId16"/>
    <p:sldId id="270" r:id="rId17"/>
    <p:sldId id="276" r:id="rId18"/>
    <p:sldId id="271" r:id="rId19"/>
    <p:sldId id="272" r:id="rId20"/>
    <p:sldId id="273" r:id="rId21"/>
    <p:sldId id="274" r:id="rId22"/>
  </p:sldIdLst>
  <p:sldSz cx="18288000" cy="10287000"/>
  <p:notesSz cx="6858000" cy="9144000"/>
  <p:embeddedFontLst>
    <p:embeddedFont>
      <p:font typeface="Canva Sans" panose="020B0503030501040103" pitchFamily="34" charset="0"/>
      <p:regular r:id="rId24"/>
    </p:embeddedFont>
    <p:embeddedFont>
      <p:font typeface="Canva Sans Bold" panose="020B0803030501040103" pitchFamily="34" charset="0"/>
      <p:regular r:id="rId25"/>
      <p:bold r:id="rId26"/>
    </p:embeddedFont>
    <p:embeddedFont>
      <p:font typeface="Helvetica Now" pitchFamily="2" charset="0"/>
      <p:regular r:id="rId27"/>
    </p:embeddedFont>
    <p:embeddedFont>
      <p:font typeface="Montserrat" pitchFamily="2" charset="77"/>
      <p:regular r:id="rId28"/>
      <p:bold r:id="rId29"/>
      <p:italic r:id="rId30"/>
      <p:boldItalic r:id="rId31"/>
    </p:embeddedFont>
    <p:embeddedFont>
      <p:font typeface="Montserrat Bold" pitchFamily="2" charset="77"/>
      <p:regular r:id="rId32"/>
      <p:bold r:id="rId33"/>
    </p:embeddedFont>
    <p:embeddedFont>
      <p:font typeface="Tahoma" panose="020B0604030504040204" pitchFamily="34" charset="0"/>
      <p:regular r:id="rId34"/>
      <p:bold r:id="rId35"/>
    </p:embeddedFont>
    <p:embeddedFont>
      <p:font typeface="Tahoma Bold" panose="020B0804030504040204" pitchFamily="34" charset="0"/>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CDC0"/>
    <a:srgbClr val="C5E5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18" autoAdjust="0"/>
    <p:restoredTop sz="86389" autoAdjust="0"/>
  </p:normalViewPr>
  <p:slideViewPr>
    <p:cSldViewPr>
      <p:cViewPr varScale="1">
        <p:scale>
          <a:sx n="87" d="100"/>
          <a:sy n="87" d="100"/>
        </p:scale>
        <p:origin x="216"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120" d="100"/>
          <a:sy n="120" d="100"/>
        </p:scale>
        <p:origin x="426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kern="1200" dirty="0">
                <a:solidFill>
                  <a:schemeClr val="tx1"/>
                </a:solidFill>
                <a:effectLst/>
                <a:latin typeface="+mn-lt"/>
                <a:ea typeface="+mn-ea"/>
                <a:cs typeface="+mn-cs"/>
              </a:rPr>
              <a:t>Good afternoon, everyone. My name is Namritha Ramakrishnan, and I am a master’s student at the University of Central Florida.</a:t>
            </a:r>
          </a:p>
          <a:p>
            <a:r>
              <a:rPr lang="en-US" sz="1200" kern="1200" dirty="0">
                <a:solidFill>
                  <a:schemeClr val="tx1"/>
                </a:solidFill>
                <a:effectLst/>
                <a:latin typeface="+mn-lt"/>
                <a:ea typeface="+mn-ea"/>
                <a:cs typeface="+mn-cs"/>
              </a:rPr>
              <a:t>Today, I will be presenting preliminary results of my ongoing thesis research focusing on the critical ecological agent: seagrass.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First, we converted raw pressure readings into wave parameters (H</a:t>
            </a:r>
            <a:r>
              <a:rPr lang="en-US" sz="1200" kern="1200" baseline="-250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using spectral analysis.</a:t>
            </a:r>
          </a:p>
          <a:p>
            <a:pPr lvl="0"/>
            <a:r>
              <a:rPr lang="en-US" sz="1200" kern="1200" dirty="0">
                <a:solidFill>
                  <a:schemeClr val="tx1"/>
                </a:solidFill>
                <a:effectLst/>
                <a:latin typeface="+mn-lt"/>
                <a:ea typeface="+mn-ea"/>
                <a:cs typeface="+mn-cs"/>
              </a:rPr>
              <a:t>We calculated Wave Energy (E) for each site using linear wave theory: E = 1/8*rho*g*H</a:t>
            </a:r>
            <a:r>
              <a:rPr lang="en-US" sz="1200" kern="1200" baseline="-25000" dirty="0">
                <a:solidFill>
                  <a:schemeClr val="tx1"/>
                </a:solidFill>
                <a:effectLst/>
                <a:latin typeface="+mn-lt"/>
                <a:ea typeface="+mn-ea"/>
                <a:cs typeface="+mn-cs"/>
              </a:rPr>
              <a:t>s</a:t>
            </a:r>
            <a:r>
              <a:rPr lang="en-US" sz="1200" kern="1200" baseline="30000" dirty="0">
                <a:solidFill>
                  <a:schemeClr val="tx1"/>
                </a:solidFill>
                <a:effectLst/>
                <a:latin typeface="+mn-lt"/>
                <a:ea typeface="+mn-ea"/>
                <a:cs typeface="+mn-cs"/>
              </a:rPr>
              <a:t>2</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To quantify Wave Energy Attenuation (A), we examined the simultaneous energy measured at both sites.</a:t>
            </a:r>
          </a:p>
          <a:p>
            <a:pPr lvl="0"/>
            <a:r>
              <a:rPr lang="en-US" sz="1200" kern="1200" dirty="0">
                <a:solidFill>
                  <a:schemeClr val="tx1"/>
                </a:solidFill>
                <a:effectLst/>
                <a:latin typeface="+mn-lt"/>
                <a:ea typeface="+mn-ea"/>
                <a:cs typeface="+mn-cs"/>
              </a:rPr>
              <a:t>Attenuation is defined as the deviation of the slope of the least squares regression line from the </a:t>
            </a:r>
            <a:r>
              <a:rPr lang="en-US" sz="1200" b="1" kern="1200" dirty="0">
                <a:solidFill>
                  <a:schemeClr val="tx1"/>
                </a:solidFill>
                <a:effectLst/>
                <a:latin typeface="+mn-lt"/>
                <a:ea typeface="+mn-ea"/>
                <a:cs typeface="+mn-cs"/>
              </a:rPr>
              <a:t>1:1 unity line</a:t>
            </a:r>
            <a:r>
              <a:rPr lang="en-US" sz="1200" kern="1200" dirty="0">
                <a:solidFill>
                  <a:schemeClr val="tx1"/>
                </a:solidFill>
                <a:effectLst/>
                <a:latin typeface="+mn-lt"/>
                <a:ea typeface="+mn-ea"/>
                <a:cs typeface="+mn-cs"/>
              </a:rPr>
              <a:t> (which represents zero attenuation).</a:t>
            </a:r>
          </a:p>
          <a:p>
            <a:pPr lvl="0"/>
            <a:r>
              <a:rPr lang="en-US" sz="1200" b="1" kern="1200" dirty="0">
                <a:solidFill>
                  <a:schemeClr val="tx1"/>
                </a:solidFill>
                <a:effectLst/>
                <a:latin typeface="+mn-lt"/>
                <a:ea typeface="+mn-ea"/>
                <a:cs typeface="+mn-cs"/>
              </a:rPr>
              <a:t>The slope of our actual data gives the ratio of energy transmitted, and therefore, one minus the slope gives us the percentage of energy attenuated by the seagrass structure.</a:t>
            </a:r>
            <a:endParaRPr lang="en-US" sz="1200" kern="1200" dirty="0">
              <a:solidFill>
                <a:schemeClr val="tx1"/>
              </a:solidFill>
              <a:effectLst/>
              <a:latin typeface="+mn-lt"/>
              <a:ea typeface="+mn-ea"/>
              <a:cs typeface="+mn-cs"/>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Raw output from the RBR Turbidity sensors is in FTU.</a:t>
            </a:r>
          </a:p>
          <a:p>
            <a:pPr lvl="0"/>
            <a:r>
              <a:rPr lang="en-US" sz="1200" b="1" kern="1200" dirty="0">
                <a:solidFill>
                  <a:schemeClr val="tx1"/>
                </a:solidFill>
                <a:effectLst/>
                <a:latin typeface="+mn-lt"/>
                <a:ea typeface="+mn-ea"/>
                <a:cs typeface="+mn-cs"/>
              </a:rPr>
              <a:t>Essential first step:</a:t>
            </a:r>
            <a:r>
              <a:rPr lang="en-US" sz="1200" kern="1200" dirty="0">
                <a:solidFill>
                  <a:schemeClr val="tx1"/>
                </a:solidFill>
                <a:effectLst/>
                <a:latin typeface="+mn-lt"/>
                <a:ea typeface="+mn-ea"/>
                <a:cs typeface="+mn-cs"/>
              </a:rPr>
              <a:t> Convert this raw data into Suspended Sediment Concentration (SSC), measured in {mg/L}, using a field-derived calibration curve.</a:t>
            </a:r>
          </a:p>
          <a:p>
            <a:pPr lvl="0"/>
            <a:r>
              <a:rPr lang="en-US" sz="1200" kern="1200" dirty="0">
                <a:solidFill>
                  <a:schemeClr val="tx1"/>
                </a:solidFill>
                <a:effectLst/>
                <a:latin typeface="+mn-lt"/>
                <a:ea typeface="+mn-ea"/>
                <a:cs typeface="+mn-cs"/>
              </a:rPr>
              <a:t>We quantified sediment reduction by calculating the </a:t>
            </a:r>
            <a:r>
              <a:rPr lang="en-US" sz="1200" b="1" kern="1200" dirty="0">
                <a:solidFill>
                  <a:schemeClr val="tx1"/>
                </a:solidFill>
                <a:effectLst/>
                <a:latin typeface="+mn-lt"/>
                <a:ea typeface="+mn-ea"/>
                <a:cs typeface="+mn-cs"/>
              </a:rPr>
              <a:t>percentage reduction in SSC</a:t>
            </a:r>
            <a:r>
              <a:rPr lang="en-US" sz="1200" kern="1200" dirty="0">
                <a:solidFill>
                  <a:schemeClr val="tx1"/>
                </a:solidFill>
                <a:effectLst/>
                <a:latin typeface="+mn-lt"/>
                <a:ea typeface="+mn-ea"/>
                <a:cs typeface="+mn-cs"/>
              </a:rPr>
              <a:t> compared to our Bare Site reference.</a:t>
            </a:r>
          </a:p>
          <a:p>
            <a:pPr lvl="0"/>
            <a:r>
              <a:rPr lang="en-US" sz="1200" kern="1200" dirty="0">
                <a:solidFill>
                  <a:schemeClr val="tx1"/>
                </a:solidFill>
                <a:effectLst/>
                <a:latin typeface="+mn-lt"/>
                <a:ea typeface="+mn-ea"/>
                <a:cs typeface="+mn-cs"/>
              </a:rPr>
              <a:t>Finally, this SSC reduction data will be analyzed by segregating the functional outcomes into the defined </a:t>
            </a:r>
            <a:r>
              <a:rPr lang="en-US" sz="1200" b="1" kern="1200" dirty="0">
                <a:solidFill>
                  <a:schemeClr val="tx1"/>
                </a:solidFill>
                <a:effectLst/>
                <a:latin typeface="+mn-lt"/>
                <a:ea typeface="+mn-ea"/>
                <a:cs typeface="+mn-cs"/>
              </a:rPr>
              <a:t>Sparse and Dense canopy periods.</a:t>
            </a: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This will allow us to test if the meadow's SSC reduction capacity is, in fact, highly dependent on its structural density.</a:t>
            </a:r>
            <a:endParaRPr lang="en-US" sz="1200"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This map shows the foundational structural change (percent cover) during our study. </a:t>
            </a:r>
            <a:r>
              <a:rPr lang="en-US" sz="1200" b="1" kern="1200" dirty="0">
                <a:solidFill>
                  <a:schemeClr val="tx1"/>
                </a:solidFill>
                <a:effectLst/>
                <a:latin typeface="+mn-lt"/>
                <a:ea typeface="+mn-ea"/>
                <a:cs typeface="+mn-cs"/>
              </a:rPr>
              <a:t>The canopy structure provided a clear gradient for our analysis.</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Phase 1 (Sparse Canopy - April):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Average patch cover: 32%.</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Cover at the hydrodynamic sensors: </a:t>
            </a:r>
            <a:r>
              <a:rPr lang="en-US" sz="1200" b="1" kern="1200" dirty="0">
                <a:solidFill>
                  <a:schemeClr val="tx1"/>
                </a:solidFill>
                <a:effectLst/>
                <a:latin typeface="+mn-lt"/>
                <a:ea typeface="+mn-ea"/>
                <a:cs typeface="+mn-cs"/>
              </a:rPr>
              <a:t>40%</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Phase 2 (Denser Canopy - July):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Average patch cover increased to 41%.</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Cover at the sensors saw a significant jump, reaching </a:t>
            </a:r>
            <a:r>
              <a:rPr lang="en-US" sz="1200" b="1" kern="1200" dirty="0">
                <a:solidFill>
                  <a:schemeClr val="tx1"/>
                </a:solidFill>
                <a:effectLst/>
                <a:latin typeface="+mn-lt"/>
                <a:ea typeface="+mn-ea"/>
                <a:cs typeface="+mn-cs"/>
              </a:rPr>
              <a:t>76%</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sensor cover jumped from 40% to 76%. This significant change in density is the independent variable.</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It justifies our decision to segment all subsequent hydrodynamic and sediment data into Phase 1 (Sparse) versus Phase 2 (Denser), directly testing if functional performance is dependent on structural density.</a:t>
            </a:r>
            <a:endParaRPr lang="en-US" sz="1400"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A critical check: ensure that the wave forcing was similar during our comparison periods.</a:t>
            </a:r>
          </a:p>
          <a:p>
            <a:pPr lvl="0"/>
            <a:r>
              <a:rPr lang="en-US" sz="1200" kern="1200" dirty="0">
                <a:solidFill>
                  <a:schemeClr val="tx1"/>
                </a:solidFill>
                <a:effectLst/>
                <a:latin typeface="+mn-lt"/>
                <a:ea typeface="+mn-ea"/>
                <a:cs typeface="+mn-cs"/>
              </a:rPr>
              <a:t>The plot shows that the wave characteristics (total forcing) at both the bare and vegetated sites were similar, particularly during the early periods.</a:t>
            </a:r>
          </a:p>
          <a:p>
            <a:pPr lvl="0"/>
            <a:r>
              <a:rPr lang="en-US" sz="1200" b="1" kern="1200" dirty="0">
                <a:solidFill>
                  <a:schemeClr val="tx1"/>
                </a:solidFill>
                <a:effectLst/>
                <a:latin typeface="+mn-lt"/>
                <a:ea typeface="+mn-ea"/>
                <a:cs typeface="+mn-cs"/>
              </a:rPr>
              <a:t>This validates the use of the bare site as a true reference for calculating attenuation.</a:t>
            </a:r>
            <a:endParaRPr lang="en-US" sz="1200" kern="1200" dirty="0">
              <a:solidFill>
                <a:schemeClr val="tx1"/>
              </a:solidFill>
              <a:effectLst/>
              <a:latin typeface="+mn-lt"/>
              <a:ea typeface="+mn-ea"/>
              <a:cs typeface="+mn-cs"/>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Our initial observations indicate the seagrass meadow attenuates wave height by </a:t>
            </a:r>
            <a:r>
              <a:rPr lang="en-US" sz="1200" b="1" kern="1200" dirty="0">
                <a:solidFill>
                  <a:schemeClr val="tx1"/>
                </a:solidFill>
                <a:effectLst/>
                <a:latin typeface="+mn-lt"/>
                <a:ea typeface="+mn-ea"/>
                <a:cs typeface="+mn-cs"/>
              </a:rPr>
              <a:t>18% overall.</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Attenuation reaches </a:t>
            </a:r>
            <a:r>
              <a:rPr lang="en-US" sz="1200" b="1" kern="1200" dirty="0">
                <a:solidFill>
                  <a:schemeClr val="tx1"/>
                </a:solidFill>
                <a:effectLst/>
                <a:latin typeface="+mn-lt"/>
                <a:ea typeface="+mn-ea"/>
                <a:cs typeface="+mn-cs"/>
              </a:rPr>
              <a:t>18.2%</a:t>
            </a:r>
            <a:r>
              <a:rPr lang="en-US" sz="1200" kern="1200" dirty="0">
                <a:solidFill>
                  <a:schemeClr val="tx1"/>
                </a:solidFill>
                <a:effectLst/>
                <a:latin typeface="+mn-lt"/>
                <a:ea typeface="+mn-ea"/>
                <a:cs typeface="+mn-cs"/>
              </a:rPr>
              <a:t> in high-energy conditions.</a:t>
            </a:r>
          </a:p>
          <a:p>
            <a:pPr lvl="0"/>
            <a:r>
              <a:rPr lang="en-US" sz="1200" kern="1200" dirty="0">
                <a:solidFill>
                  <a:schemeClr val="tx1"/>
                </a:solidFill>
                <a:effectLst/>
                <a:latin typeface="+mn-lt"/>
                <a:ea typeface="+mn-ea"/>
                <a:cs typeface="+mn-cs"/>
              </a:rPr>
              <a:t>While this is promising, </a:t>
            </a:r>
            <a:r>
              <a:rPr lang="en-US" sz="1200" b="1" kern="1200" dirty="0">
                <a:solidFill>
                  <a:schemeClr val="tx1"/>
                </a:solidFill>
                <a:effectLst/>
                <a:latin typeface="+mn-lt"/>
                <a:ea typeface="+mn-ea"/>
                <a:cs typeface="+mn-cs"/>
              </a:rPr>
              <a:t>and we believe it will hold, this analysis is based on a limited dataset.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full dataset, once processed, will validate whether this reduction holds true across different hydrodynamic conditions.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Looking at the general conditions, the </a:t>
            </a:r>
            <a:r>
              <a:rPr lang="en-US" sz="1200" b="1" kern="1200" dirty="0">
                <a:solidFill>
                  <a:schemeClr val="tx1"/>
                </a:solidFill>
                <a:effectLst/>
                <a:latin typeface="+mn-lt"/>
                <a:ea typeface="+mn-ea"/>
                <a:cs typeface="+mn-cs"/>
              </a:rPr>
              <a:t>median SSC was very similar</a:t>
            </a:r>
            <a:r>
              <a:rPr lang="en-US" sz="1200" kern="1200" dirty="0">
                <a:solidFill>
                  <a:schemeClr val="tx1"/>
                </a:solidFill>
                <a:effectLst/>
                <a:latin typeface="+mn-lt"/>
                <a:ea typeface="+mn-ea"/>
                <a:cs typeface="+mn-cs"/>
              </a:rPr>
              <a:t> between the patch (19.01 mg/L) and the bare site (19.07 mg/L).</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However, if we look at the high-end events (80th percentile):</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Bare site SSC: 32.51 mg/L.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Vegetated patch SSC: 27.43 mg/L.</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This suggests that the seagrass reduces SSC most during more energetic events.</a:t>
            </a:r>
            <a:endParaRPr lang="en-US" sz="1400"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A key finding is that the vegetated site consistently reduces SSC.</a:t>
            </a:r>
          </a:p>
          <a:p>
            <a:pPr lvl="0"/>
            <a:r>
              <a:rPr lang="en-US" sz="1200" kern="1200" dirty="0">
                <a:solidFill>
                  <a:schemeClr val="tx1"/>
                </a:solidFill>
                <a:effectLst/>
                <a:latin typeface="+mn-lt"/>
                <a:ea typeface="+mn-ea"/>
                <a:cs typeface="+mn-cs"/>
              </a:rPr>
              <a:t>The greatest SSC reduction occurs during </a:t>
            </a:r>
            <a:r>
              <a:rPr lang="en-US" sz="1200" b="1" kern="1200" dirty="0">
                <a:solidFill>
                  <a:schemeClr val="tx1"/>
                </a:solidFill>
                <a:effectLst/>
                <a:latin typeface="+mn-lt"/>
                <a:ea typeface="+mn-ea"/>
                <a:cs typeface="+mn-cs"/>
              </a:rPr>
              <a:t>high energy events.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indicates the seagrass is </a:t>
            </a:r>
            <a:r>
              <a:rPr lang="en-US" sz="1200" b="1" kern="1200" dirty="0">
                <a:solidFill>
                  <a:schemeClr val="tx1"/>
                </a:solidFill>
                <a:effectLst/>
                <a:latin typeface="+mn-lt"/>
                <a:ea typeface="+mn-ea"/>
                <a:cs typeface="+mn-cs"/>
              </a:rPr>
              <a:t>trapping sediment or reducing resuspension when wave action is highest.</a:t>
            </a:r>
            <a:endParaRPr lang="en-US" sz="1200" kern="1200" dirty="0">
              <a:solidFill>
                <a:schemeClr val="tx1"/>
              </a:solidFill>
              <a:effectLst/>
              <a:latin typeface="+mn-lt"/>
              <a:ea typeface="+mn-ea"/>
              <a:cs typeface="+mn-cs"/>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20560-F64B-3B57-F8C2-337B59F1D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4CCF2-DDB0-F044-2048-0DBDF22A7E1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7B649F5D-5269-22D5-507D-7C54691C23EC}"/>
              </a:ext>
            </a:extLst>
          </p:cNvPr>
          <p:cNvSpPr>
            <a:spLocks noGrp="1"/>
          </p:cNvSpPr>
          <p:nvPr>
            <p:ph type="body" idx="1"/>
          </p:nvPr>
        </p:nvSpPr>
        <p:spPr/>
        <p:txBody>
          <a:bodyPr/>
          <a:lstStyle/>
          <a:p>
            <a:pPr lvl="0"/>
            <a:r>
              <a:rPr lang="en-US" sz="1200" kern="1200" dirty="0">
                <a:solidFill>
                  <a:schemeClr val="tx1"/>
                </a:solidFill>
                <a:effectLst/>
                <a:latin typeface="+mn-lt"/>
                <a:ea typeface="+mn-ea"/>
                <a:cs typeface="+mn-cs"/>
              </a:rPr>
              <a:t>We split the data based on canopy density to understand how the meadow itself changes:</a:t>
            </a:r>
            <a:endParaRPr lang="en-US" sz="14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Sparse Period (April/May):</a:t>
            </a:r>
            <a:r>
              <a:rPr lang="en-US" sz="1200" kern="1200" dirty="0">
                <a:solidFill>
                  <a:schemeClr val="tx1"/>
                </a:solidFill>
                <a:effectLst/>
                <a:latin typeface="+mn-lt"/>
                <a:ea typeface="+mn-ea"/>
                <a:cs typeface="+mn-cs"/>
              </a:rPr>
              <a:t> The canopy achieved only </a:t>
            </a:r>
            <a:r>
              <a:rPr lang="en-US" sz="1200" b="1" kern="1200" dirty="0">
                <a:solidFill>
                  <a:schemeClr val="tx1"/>
                </a:solidFill>
                <a:effectLst/>
                <a:latin typeface="+mn-lt"/>
                <a:ea typeface="+mn-ea"/>
                <a:cs typeface="+mn-cs"/>
              </a:rPr>
              <a:t>5.3% attenuation.</a:t>
            </a:r>
            <a:endParaRPr lang="en-US" sz="14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Dense Period (Matured Canopy):</a:t>
            </a:r>
            <a:r>
              <a:rPr lang="en-US" sz="1200" kern="1200" dirty="0">
                <a:solidFill>
                  <a:schemeClr val="tx1"/>
                </a:solidFill>
                <a:effectLst/>
                <a:latin typeface="+mn-lt"/>
                <a:ea typeface="+mn-ea"/>
                <a:cs typeface="+mn-cs"/>
              </a:rPr>
              <a:t> The average attenuation increased to </a:t>
            </a:r>
            <a:r>
              <a:rPr lang="en-US" sz="1200" b="1" kern="1200" dirty="0">
                <a:solidFill>
                  <a:schemeClr val="tx1"/>
                </a:solidFill>
                <a:effectLst/>
                <a:latin typeface="+mn-lt"/>
                <a:ea typeface="+mn-ea"/>
                <a:cs typeface="+mn-cs"/>
              </a:rPr>
              <a:t>8.1%</a:t>
            </a:r>
            <a:r>
              <a:rPr lang="en-US" sz="1200" kern="1200" dirty="0">
                <a:solidFill>
                  <a:schemeClr val="tx1"/>
                </a:solidFill>
                <a:effectLst/>
                <a:latin typeface="+mn-lt"/>
                <a:ea typeface="+mn-ea"/>
                <a:cs typeface="+mn-cs"/>
              </a:rPr>
              <a:t>—a functional increase of </a:t>
            </a:r>
            <a:r>
              <a:rPr lang="en-US" sz="1200" b="1" kern="1200" dirty="0">
                <a:solidFill>
                  <a:schemeClr val="tx1"/>
                </a:solidFill>
                <a:effectLst/>
                <a:latin typeface="+mn-lt"/>
                <a:ea typeface="+mn-ea"/>
                <a:cs typeface="+mn-cs"/>
              </a:rPr>
              <a:t>over 50%.</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key finding confirms that the </a:t>
            </a:r>
            <a:r>
              <a:rPr lang="en-US" sz="1200" b="1" kern="1200" dirty="0">
                <a:solidFill>
                  <a:schemeClr val="tx1"/>
                </a:solidFill>
                <a:effectLst/>
                <a:latin typeface="+mn-lt"/>
                <a:ea typeface="+mn-ea"/>
                <a:cs typeface="+mn-cs"/>
              </a:rPr>
              <a:t>density of the vegetation is the primary driver of wave dissipation services</a:t>
            </a:r>
            <a:r>
              <a:rPr lang="en-US" sz="1200" kern="1200" dirty="0">
                <a:solidFill>
                  <a:schemeClr val="tx1"/>
                </a:solidFill>
                <a:effectLst/>
                <a:latin typeface="+mn-lt"/>
                <a:ea typeface="+mn-ea"/>
                <a:cs typeface="+mn-cs"/>
              </a:rPr>
              <a:t> and must be considered alongside the forcing energy.</a:t>
            </a:r>
            <a:endParaRPr lang="en-US" sz="14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4DED3A37-ED08-B985-237C-72FC056CE4CD}"/>
              </a:ext>
            </a:extLst>
          </p:cNvPr>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647640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This slide shows our most significant finding: </a:t>
            </a:r>
            <a:r>
              <a:rPr lang="en-US" sz="1200" b="1" kern="1200" dirty="0">
                <a:solidFill>
                  <a:schemeClr val="tx1"/>
                </a:solidFill>
                <a:effectLst/>
                <a:latin typeface="+mn-lt"/>
                <a:ea typeface="+mn-ea"/>
                <a:cs typeface="+mn-cs"/>
              </a:rPr>
              <a:t>seagrass function is highly dependent on canopy density.</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Sparse Canopy (Low Density):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Observed elevated SSC.</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Resulted in a </a:t>
            </a:r>
            <a:r>
              <a:rPr lang="en-US" sz="1200" b="1" kern="1200" dirty="0">
                <a:solidFill>
                  <a:schemeClr val="tx1"/>
                </a:solidFill>
                <a:effectLst/>
                <a:latin typeface="+mn-lt"/>
                <a:ea typeface="+mn-ea"/>
                <a:cs typeface="+mn-cs"/>
              </a:rPr>
              <a:t>43.3% increase</a:t>
            </a:r>
            <a:r>
              <a:rPr lang="en-US" sz="1200" kern="1200" dirty="0">
                <a:solidFill>
                  <a:schemeClr val="tx1"/>
                </a:solidFill>
                <a:effectLst/>
                <a:latin typeface="+mn-lt"/>
                <a:ea typeface="+mn-ea"/>
                <a:cs typeface="+mn-cs"/>
              </a:rPr>
              <a:t> compared to the bare site (acting as a sediment source).</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Dense Canopy (Mature):</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Achieved a dramatic </a:t>
            </a:r>
            <a:r>
              <a:rPr lang="en-US" sz="1200" b="1" kern="1200" dirty="0">
                <a:solidFill>
                  <a:schemeClr val="tx1"/>
                </a:solidFill>
                <a:effectLst/>
                <a:latin typeface="+mn-lt"/>
                <a:ea typeface="+mn-ea"/>
                <a:cs typeface="+mn-cs"/>
              </a:rPr>
              <a:t>65.2% reduction in SSC</a:t>
            </a:r>
            <a:r>
              <a:rPr lang="en-US" sz="1200" kern="1200" dirty="0">
                <a:solidFill>
                  <a:schemeClr val="tx1"/>
                </a:solidFill>
                <a:effectLst/>
                <a:latin typeface="+mn-lt"/>
                <a:ea typeface="+mn-ea"/>
                <a:cs typeface="+mn-cs"/>
              </a:rPr>
              <a:t> compared to the bare site.</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Conclusion:</a:t>
            </a:r>
            <a:r>
              <a:rPr lang="en-US" sz="1200" kern="1200" dirty="0">
                <a:solidFill>
                  <a:schemeClr val="tx1"/>
                </a:solidFill>
                <a:effectLst/>
                <a:latin typeface="+mn-lt"/>
                <a:ea typeface="+mn-ea"/>
                <a:cs typeface="+mn-cs"/>
              </a:rPr>
              <a:t> A critical density threshold is required for the seagrass to provide a </a:t>
            </a:r>
            <a:r>
              <a:rPr lang="en-US" sz="1200" b="1" kern="1200" dirty="0">
                <a:solidFill>
                  <a:schemeClr val="tx1"/>
                </a:solidFill>
                <a:effectLst/>
                <a:latin typeface="+mn-lt"/>
                <a:ea typeface="+mn-ea"/>
                <a:cs typeface="+mn-cs"/>
              </a:rPr>
              <a:t>net positive SSC reduction benefit.</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4038518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Our study provides quantitative evidence that the effectiveness of seagrass meadows as a Nature-Based Feature is </a:t>
            </a:r>
            <a:r>
              <a:rPr lang="en-US" sz="1200" b="1" kern="1200" dirty="0">
                <a:solidFill>
                  <a:schemeClr val="tx1"/>
                </a:solidFill>
                <a:effectLst/>
                <a:latin typeface="+mn-lt"/>
                <a:ea typeface="+mn-ea"/>
                <a:cs typeface="+mn-cs"/>
              </a:rPr>
              <a:t>entirely dependent on canopy density.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For </a:t>
            </a:r>
            <a:r>
              <a:rPr lang="en-US" sz="1200" b="1" kern="1200" dirty="0">
                <a:solidFill>
                  <a:schemeClr val="tx1"/>
                </a:solidFill>
                <a:effectLst/>
                <a:latin typeface="+mn-lt"/>
                <a:ea typeface="+mn-ea"/>
                <a:cs typeface="+mn-cs"/>
              </a:rPr>
              <a:t>wave attenuation,</a:t>
            </a:r>
            <a:r>
              <a:rPr lang="en-US" sz="1200" kern="1200" dirty="0">
                <a:solidFill>
                  <a:schemeClr val="tx1"/>
                </a:solidFill>
                <a:effectLst/>
                <a:latin typeface="+mn-lt"/>
                <a:ea typeface="+mn-ea"/>
                <a:cs typeface="+mn-cs"/>
              </a:rPr>
              <a:t> function </a:t>
            </a:r>
            <a:r>
              <a:rPr lang="en-US" sz="1200" b="1" kern="1200" dirty="0">
                <a:solidFill>
                  <a:schemeClr val="tx1"/>
                </a:solidFill>
                <a:effectLst/>
                <a:latin typeface="+mn-lt"/>
                <a:ea typeface="+mn-ea"/>
                <a:cs typeface="+mn-cs"/>
              </a:rPr>
              <a:t>increased by 50%</a:t>
            </a:r>
            <a:r>
              <a:rPr lang="en-US" sz="1200" kern="1200" dirty="0">
                <a:solidFill>
                  <a:schemeClr val="tx1"/>
                </a:solidFill>
                <a:effectLst/>
                <a:latin typeface="+mn-lt"/>
                <a:ea typeface="+mn-ea"/>
                <a:cs typeface="+mn-cs"/>
              </a:rPr>
              <a:t> once the meadow achieved maturity.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For </a:t>
            </a:r>
            <a:r>
              <a:rPr lang="en-US" sz="1200" b="1" kern="1200" dirty="0">
                <a:solidFill>
                  <a:schemeClr val="tx1"/>
                </a:solidFill>
                <a:effectLst/>
                <a:latin typeface="+mn-lt"/>
                <a:ea typeface="+mn-ea"/>
                <a:cs typeface="+mn-cs"/>
              </a:rPr>
              <a:t>sediment stabilization,</a:t>
            </a:r>
            <a:r>
              <a:rPr lang="en-US" sz="1200" kern="1200" dirty="0">
                <a:solidFill>
                  <a:schemeClr val="tx1"/>
                </a:solidFill>
                <a:effectLst/>
                <a:latin typeface="+mn-lt"/>
                <a:ea typeface="+mn-ea"/>
                <a:cs typeface="+mn-cs"/>
              </a:rPr>
              <a:t> the shift was absolute: the meadow changed from being a </a:t>
            </a:r>
            <a:r>
              <a:rPr lang="en-US" sz="1200" b="1" kern="1200" dirty="0">
                <a:solidFill>
                  <a:schemeClr val="tx1"/>
                </a:solidFill>
                <a:effectLst/>
                <a:latin typeface="+mn-lt"/>
                <a:ea typeface="+mn-ea"/>
                <a:cs typeface="+mn-cs"/>
              </a:rPr>
              <a:t>source of sediment transport to being a highly effective SSC reducer</a:t>
            </a:r>
            <a:r>
              <a:rPr lang="en-US" sz="1200" kern="1200" dirty="0">
                <a:solidFill>
                  <a:schemeClr val="tx1"/>
                </a:solidFill>
                <a:effectLst/>
                <a:latin typeface="+mn-lt"/>
                <a:ea typeface="+mn-ea"/>
                <a:cs typeface="+mn-cs"/>
              </a:rPr>
              <a:t> once the density threshold was crossed.</a:t>
            </a:r>
            <a:endParaRPr lang="en-US" sz="14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Primary Implication for Engineering Design:</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goal is not just to plant seagrass, but to understand the conditions required to engineer a reliable and functionally effective Nature-Based Solution.</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Our results demonstrate that successful NBS design must ensure a </a:t>
            </a:r>
            <a:r>
              <a:rPr lang="en-US" sz="1200" b="1" kern="1200" dirty="0">
                <a:solidFill>
                  <a:schemeClr val="tx1"/>
                </a:solidFill>
                <a:effectLst/>
                <a:latin typeface="+mn-lt"/>
                <a:ea typeface="+mn-ea"/>
                <a:cs typeface="+mn-cs"/>
              </a:rPr>
              <a:t>sustainable canopy density threshold is maintained.</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threshold is the crucial </a:t>
            </a:r>
            <a:r>
              <a:rPr lang="en-US" sz="1200" b="1" kern="1200" dirty="0">
                <a:solidFill>
                  <a:schemeClr val="tx1"/>
                </a:solidFill>
                <a:effectLst/>
                <a:latin typeface="+mn-lt"/>
                <a:ea typeface="+mn-ea"/>
                <a:cs typeface="+mn-cs"/>
              </a:rPr>
              <a:t>design criteria</a:t>
            </a:r>
            <a:r>
              <a:rPr lang="en-US" sz="1200" kern="1200" dirty="0">
                <a:solidFill>
                  <a:schemeClr val="tx1"/>
                </a:solidFill>
                <a:effectLst/>
                <a:latin typeface="+mn-lt"/>
                <a:ea typeface="+mn-ea"/>
                <a:cs typeface="+mn-cs"/>
              </a:rPr>
              <a:t> that must respect the dynamic and seasonal nature of seagrass growth to ensure the resulting system remains functionally protective throughout the year.</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Our future work will use bed shear stress analysis to precisely quantify this </a:t>
            </a:r>
            <a:r>
              <a:rPr lang="en-US" sz="1200" b="1" kern="1200" dirty="0">
                <a:solidFill>
                  <a:schemeClr val="tx1"/>
                </a:solidFill>
                <a:effectLst/>
                <a:latin typeface="+mn-lt"/>
                <a:ea typeface="+mn-ea"/>
                <a:cs typeface="+mn-cs"/>
              </a:rPr>
              <a:t>minimum functional threshold</a:t>
            </a:r>
            <a:r>
              <a:rPr lang="en-US" sz="1200" kern="1200" dirty="0">
                <a:solidFill>
                  <a:schemeClr val="tx1"/>
                </a:solidFill>
                <a:effectLst/>
                <a:latin typeface="+mn-lt"/>
                <a:ea typeface="+mn-ea"/>
                <a:cs typeface="+mn-cs"/>
              </a:rPr>
              <a:t> needed for robust coastal protection.</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83708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We are facing an accelerating crisis defined by </a:t>
            </a:r>
            <a:r>
              <a:rPr lang="en-US" sz="1200" b="1" kern="1200" dirty="0">
                <a:solidFill>
                  <a:schemeClr val="tx1"/>
                </a:solidFill>
                <a:effectLst/>
                <a:latin typeface="+mn-lt"/>
                <a:ea typeface="+mn-ea"/>
                <a:cs typeface="+mn-cs"/>
              </a:rPr>
              <a:t>climate-driven risks: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Sea-level rise.</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Increasing intensity of storm-driven wave energy and storm surge.</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Traditional </a:t>
            </a:r>
            <a:r>
              <a:rPr lang="en-US" sz="1200" b="1" kern="1200" dirty="0">
                <a:solidFill>
                  <a:schemeClr val="tx1"/>
                </a:solidFill>
                <a:effectLst/>
                <a:latin typeface="+mn-lt"/>
                <a:ea typeface="+mn-ea"/>
                <a:cs typeface="+mn-cs"/>
              </a:rPr>
              <a:t>“gray” infrastructure</a:t>
            </a:r>
            <a:r>
              <a:rPr lang="en-US" sz="1200" kern="1200" dirty="0">
                <a:solidFill>
                  <a:schemeClr val="tx1"/>
                </a:solidFill>
                <a:effectLst/>
                <a:latin typeface="+mn-lt"/>
                <a:ea typeface="+mn-ea"/>
                <a:cs typeface="+mn-cs"/>
              </a:rPr>
              <a:t> (seawalls, jetties) is rigid and cannot adapt or grow with sea level rise. </a:t>
            </a:r>
            <a:r>
              <a:rPr lang="en-US" sz="1200" b="1" kern="1200" dirty="0">
                <a:solidFill>
                  <a:schemeClr val="tx1"/>
                </a:solidFill>
                <a:effectLst/>
                <a:latin typeface="+mn-lt"/>
                <a:ea typeface="+mn-ea"/>
                <a:cs typeface="+mn-cs"/>
              </a:rPr>
              <a:t>We need adaptive, resilient solutions.</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Natural and Nature-Based Features (NNBF)</a:t>
            </a:r>
            <a:r>
              <a:rPr lang="en-US" sz="1200" kern="1200" dirty="0">
                <a:solidFill>
                  <a:schemeClr val="tx1"/>
                </a:solidFill>
                <a:effectLst/>
                <a:latin typeface="+mn-lt"/>
                <a:ea typeface="+mn-ea"/>
                <a:cs typeface="+mn-cs"/>
              </a:rPr>
              <a:t> like seagrass and mangroves offer a paradigm shift.</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They are </a:t>
            </a:r>
            <a:r>
              <a:rPr lang="en-US" sz="1200" b="1" kern="1200" dirty="0">
                <a:solidFill>
                  <a:schemeClr val="tx1"/>
                </a:solidFill>
                <a:effectLst/>
                <a:latin typeface="+mn-lt"/>
                <a:ea typeface="+mn-ea"/>
                <a:cs typeface="+mn-cs"/>
              </a:rPr>
              <a:t>living systems</a:t>
            </a:r>
            <a:r>
              <a:rPr lang="en-US" sz="1200" kern="1200" dirty="0">
                <a:solidFill>
                  <a:schemeClr val="tx1"/>
                </a:solidFill>
                <a:effectLst/>
                <a:latin typeface="+mn-lt"/>
                <a:ea typeface="+mn-ea"/>
                <a:cs typeface="+mn-cs"/>
              </a:rPr>
              <a:t> that restore ecological function while providing coastal protection by dissipating wave energy.</a:t>
            </a:r>
            <a:endParaRPr lang="en-US" sz="1400" kern="1200" dirty="0">
              <a:solidFill>
                <a:schemeClr val="tx1"/>
              </a:solidFill>
              <a:effectLst/>
              <a:latin typeface="+mn-lt"/>
              <a:ea typeface="+mn-ea"/>
              <a:cs typeface="+mn-cs"/>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Here is a list of </a:t>
            </a:r>
            <a:r>
              <a:rPr lang="en-US" sz="1200" b="1" kern="1200" dirty="0">
                <a:solidFill>
                  <a:schemeClr val="tx1"/>
                </a:solidFill>
                <a:effectLst/>
                <a:latin typeface="+mn-lt"/>
                <a:ea typeface="+mn-ea"/>
                <a:cs typeface="+mn-cs"/>
              </a:rPr>
              <a:t>references I utilized in my background slides to give me the ecological and statistical context needed for this study.</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Additionally included are references from </a:t>
            </a:r>
            <a:r>
              <a:rPr lang="en-US" sz="1200" b="1" kern="1200" dirty="0">
                <a:solidFill>
                  <a:schemeClr val="tx1"/>
                </a:solidFill>
                <a:effectLst/>
                <a:latin typeface="+mn-lt"/>
                <a:ea typeface="+mn-ea"/>
                <a:cs typeface="+mn-cs"/>
              </a:rPr>
              <a:t>methodological studies I adapted from.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417034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I’d like to extend the biggest thank you to all my lab mates that helped with the field data collection and lab data analyses, past and present mentors, and my advisor Dr. Kibler for all their support.</a:t>
            </a:r>
          </a:p>
          <a:p>
            <a:pPr lvl="0"/>
            <a:r>
              <a:rPr lang="en-US" sz="1200" b="1" kern="1200" dirty="0">
                <a:solidFill>
                  <a:schemeClr val="tx1"/>
                </a:solidFill>
                <a:effectLst/>
                <a:latin typeface="+mn-lt"/>
                <a:ea typeface="+mn-ea"/>
                <a:cs typeface="+mn-cs"/>
              </a:rPr>
              <a:t>Research is hard but having an incredible group to cheer you on and work with makes it tenfold better.</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Additionally, I would like to thank </a:t>
            </a:r>
            <a:r>
              <a:rPr lang="en-US" sz="1200" b="1" kern="1200" dirty="0">
                <a:solidFill>
                  <a:schemeClr val="tx1"/>
                </a:solidFill>
                <a:effectLst/>
                <a:latin typeface="+mn-lt"/>
                <a:ea typeface="+mn-ea"/>
                <a:cs typeface="+mn-cs"/>
              </a:rPr>
              <a:t>NSF for providing me the funds</a:t>
            </a:r>
            <a:r>
              <a:rPr lang="en-US" sz="1200" kern="1200" dirty="0">
                <a:solidFill>
                  <a:schemeClr val="tx1"/>
                </a:solidFill>
                <a:effectLst/>
                <a:latin typeface="+mn-lt"/>
                <a:ea typeface="+mn-ea"/>
                <a:cs typeface="+mn-cs"/>
              </a:rPr>
              <a:t> to pursue this study.</a:t>
            </a:r>
          </a:p>
          <a:p>
            <a:pPr lvl="0"/>
            <a:r>
              <a:rPr lang="en-US" sz="1200" kern="1200" dirty="0">
                <a:solidFill>
                  <a:schemeClr val="tx1"/>
                </a:solidFill>
                <a:effectLst/>
                <a:latin typeface="+mn-lt"/>
                <a:ea typeface="+mn-ea"/>
                <a:cs typeface="+mn-cs"/>
              </a:rPr>
              <a:t>If you would like to connect further, I have a QR code up here with my contact information and would be excited to talk more!</a:t>
            </a:r>
          </a:p>
          <a:p>
            <a:pPr lvl="0"/>
            <a:r>
              <a:rPr lang="en-US" sz="1200" kern="1200" dirty="0">
                <a:solidFill>
                  <a:schemeClr val="tx1"/>
                </a:solidFill>
                <a:effectLst/>
                <a:latin typeface="+mn-lt"/>
                <a:ea typeface="+mn-ea"/>
                <a:cs typeface="+mn-cs"/>
              </a:rPr>
              <a:t>I am very happy to answer any questions now if we have the time.</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280789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The resilience provided by these natural features is being systematically degraded by </a:t>
            </a:r>
            <a:r>
              <a:rPr lang="en-US" sz="1200" b="1" kern="1200" dirty="0">
                <a:solidFill>
                  <a:schemeClr val="tx1"/>
                </a:solidFill>
                <a:effectLst/>
                <a:latin typeface="+mn-lt"/>
                <a:ea typeface="+mn-ea"/>
                <a:cs typeface="+mn-cs"/>
              </a:rPr>
              <a:t>intense human development</a:t>
            </a:r>
            <a:r>
              <a:rPr lang="en-US" sz="1200" kern="1200" dirty="0">
                <a:solidFill>
                  <a:schemeClr val="tx1"/>
                </a:solidFill>
                <a:effectLst/>
                <a:latin typeface="+mn-lt"/>
                <a:ea typeface="+mn-ea"/>
                <a:cs typeface="+mn-cs"/>
              </a:rPr>
              <a:t> in coastal watersheds.</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development causes </a:t>
            </a:r>
            <a:r>
              <a:rPr lang="en-US" sz="1200" b="1" kern="1200" dirty="0">
                <a:solidFill>
                  <a:schemeClr val="tx1"/>
                </a:solidFill>
                <a:effectLst/>
                <a:latin typeface="+mn-lt"/>
                <a:ea typeface="+mn-ea"/>
                <a:cs typeface="+mn-cs"/>
              </a:rPr>
              <a:t>excess nutrient inputs</a:t>
            </a:r>
            <a:r>
              <a:rPr lang="en-US" sz="1200" kern="1200" dirty="0">
                <a:solidFill>
                  <a:schemeClr val="tx1"/>
                </a:solidFill>
                <a:effectLst/>
                <a:latin typeface="+mn-lt"/>
                <a:ea typeface="+mn-ea"/>
                <a:cs typeface="+mn-cs"/>
              </a:rPr>
              <a:t> (Nitrogen, Phosphorus) from sources like fertilizers and wastewater.</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Nutrient enrichment fuels Harmful Algal Blooms (HABs), creating </a:t>
            </a:r>
            <a:r>
              <a:rPr lang="en-US" sz="1200" b="1" kern="1200" dirty="0">
                <a:solidFill>
                  <a:schemeClr val="tx1"/>
                </a:solidFill>
                <a:effectLst/>
                <a:latin typeface="+mn-lt"/>
                <a:ea typeface="+mn-ea"/>
                <a:cs typeface="+mn-cs"/>
              </a:rPr>
              <a:t>high turbidity</a:t>
            </a:r>
            <a:r>
              <a:rPr lang="en-US" sz="1200" kern="1200" dirty="0">
                <a:solidFill>
                  <a:schemeClr val="tx1"/>
                </a:solidFill>
                <a:effectLst/>
                <a:latin typeface="+mn-lt"/>
                <a:ea typeface="+mn-ea"/>
                <a:cs typeface="+mn-cs"/>
              </a:rPr>
              <a:t> and blocking the sunlight essential for seagrass survival. </a:t>
            </a:r>
            <a:r>
              <a:rPr lang="en-US" sz="1200" b="1" kern="1200" dirty="0">
                <a:solidFill>
                  <a:schemeClr val="tx1"/>
                </a:solidFill>
                <a:effectLst/>
                <a:latin typeface="+mn-lt"/>
                <a:ea typeface="+mn-ea"/>
                <a:cs typeface="+mn-cs"/>
              </a:rPr>
              <a:t>This directly impacts seagrass's water quality dependency.</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Human development also physically alters local hydrodynamics: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Constructing causeways restricts flushing.</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traps pollutants and warm water, exacerbating eutrophication.</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In short:</a:t>
            </a:r>
            <a:r>
              <a:rPr lang="en-US" sz="1200" kern="1200" dirty="0">
                <a:solidFill>
                  <a:schemeClr val="tx1"/>
                </a:solidFill>
                <a:effectLst/>
                <a:latin typeface="+mn-lt"/>
                <a:ea typeface="+mn-ea"/>
                <a:cs typeface="+mn-cs"/>
              </a:rPr>
              <a:t> Human activity is simultaneously creating the threat and destroying the solution (seagrass meadows).</a:t>
            </a:r>
            <a:endParaRPr lang="en-US" sz="1400" kern="1200" dirty="0">
              <a:solidFill>
                <a:schemeClr val="tx1"/>
              </a:solidFill>
              <a:effectLst/>
              <a:latin typeface="+mn-lt"/>
              <a:ea typeface="+mn-ea"/>
              <a:cs typeface="+mn-cs"/>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Indian River Lagoon (IRL) is the epicenter</a:t>
            </a:r>
            <a:r>
              <a:rPr lang="en-US" sz="1200" kern="1200" dirty="0">
                <a:solidFill>
                  <a:schemeClr val="tx1"/>
                </a:solidFill>
                <a:effectLst/>
                <a:latin typeface="+mn-lt"/>
                <a:ea typeface="+mn-ea"/>
                <a:cs typeface="+mn-cs"/>
              </a:rPr>
              <a:t> of this problem.</a:t>
            </a:r>
          </a:p>
          <a:p>
            <a:pPr lvl="0"/>
            <a:r>
              <a:rPr lang="en-US" sz="1200" kern="1200" dirty="0">
                <a:solidFill>
                  <a:schemeClr val="tx1"/>
                </a:solidFill>
                <a:effectLst/>
                <a:latin typeface="+mn-lt"/>
                <a:ea typeface="+mn-ea"/>
                <a:cs typeface="+mn-cs"/>
              </a:rPr>
              <a:t>Chronic eutrophication and "Super Blooms" (like the intense 2019-2020 cyanobacterium bloom) led to </a:t>
            </a:r>
            <a:r>
              <a:rPr lang="en-US" sz="1200" b="1" kern="1200" dirty="0">
                <a:solidFill>
                  <a:schemeClr val="tx1"/>
                </a:solidFill>
                <a:effectLst/>
                <a:latin typeface="+mn-lt"/>
                <a:ea typeface="+mn-ea"/>
                <a:cs typeface="+mn-cs"/>
              </a:rPr>
              <a:t>massive die-offs of seagrass.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Between 2011 and 2019, approximately </a:t>
            </a:r>
            <a:r>
              <a:rPr lang="en-US" sz="1200" b="1" kern="1200" dirty="0">
                <a:solidFill>
                  <a:schemeClr val="tx1"/>
                </a:solidFill>
                <a:effectLst/>
                <a:latin typeface="+mn-lt"/>
                <a:ea typeface="+mn-ea"/>
                <a:cs typeface="+mn-cs"/>
              </a:rPr>
              <a:t>58% (~19,000 ha) of the IRL’s seagrass was lost</a:t>
            </a:r>
            <a:r>
              <a:rPr lang="en-US" sz="1200" kern="1200" dirty="0">
                <a:solidFill>
                  <a:schemeClr val="tx1"/>
                </a:solidFill>
                <a:effectLst/>
                <a:latin typeface="+mn-lt"/>
                <a:ea typeface="+mn-ea"/>
                <a:cs typeface="+mn-cs"/>
              </a:rPr>
              <a:t>—a functional collapse.</a:t>
            </a:r>
          </a:p>
          <a:p>
            <a:pPr lvl="0"/>
            <a:r>
              <a:rPr lang="en-US" sz="1200" kern="1200" dirty="0">
                <a:solidFill>
                  <a:schemeClr val="tx1"/>
                </a:solidFill>
                <a:effectLst/>
                <a:latin typeface="+mn-lt"/>
                <a:ea typeface="+mn-ea"/>
                <a:cs typeface="+mn-cs"/>
              </a:rPr>
              <a:t>The loss of seagrass, the primary food source, directly led to the record-breaking </a:t>
            </a:r>
            <a:r>
              <a:rPr lang="en-US" sz="1200" b="1" kern="1200" dirty="0">
                <a:solidFill>
                  <a:schemeClr val="tx1"/>
                </a:solidFill>
                <a:effectLst/>
                <a:latin typeface="+mn-lt"/>
                <a:ea typeface="+mn-ea"/>
                <a:cs typeface="+mn-cs"/>
              </a:rPr>
              <a:t>Manatee Unusual Mortality Event (UME)</a:t>
            </a:r>
            <a:r>
              <a:rPr lang="en-US" sz="1200" kern="1200" dirty="0">
                <a:solidFill>
                  <a:schemeClr val="tx1"/>
                </a:solidFill>
                <a:effectLst/>
                <a:latin typeface="+mn-lt"/>
                <a:ea typeface="+mn-ea"/>
                <a:cs typeface="+mn-cs"/>
              </a:rPr>
              <a:t> starting in 2020-2021.</a:t>
            </a:r>
          </a:p>
          <a:p>
            <a:pPr lvl="0"/>
            <a:r>
              <a:rPr lang="en-US" sz="1200" kern="1200" dirty="0">
                <a:solidFill>
                  <a:schemeClr val="tx1"/>
                </a:solidFill>
                <a:effectLst/>
                <a:latin typeface="+mn-lt"/>
                <a:ea typeface="+mn-ea"/>
                <a:cs typeface="+mn-cs"/>
              </a:rPr>
              <a:t>This local crisis highlights the urgent need to understand and utilize the protective function of seagrass as a </a:t>
            </a:r>
            <a:r>
              <a:rPr lang="en-US" sz="1200" b="1" kern="1200" dirty="0">
                <a:solidFill>
                  <a:schemeClr val="tx1"/>
                </a:solidFill>
                <a:effectLst/>
                <a:latin typeface="+mn-lt"/>
                <a:ea typeface="+mn-ea"/>
                <a:cs typeface="+mn-cs"/>
              </a:rPr>
              <a:t>robust NNBF.</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332984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Seagrasses are Submerged Aquatic Vegetation (SAV) that are true </a:t>
            </a:r>
            <a:r>
              <a:rPr lang="en-US" sz="1200" b="1" kern="1200" dirty="0">
                <a:solidFill>
                  <a:schemeClr val="tx1"/>
                </a:solidFill>
                <a:effectLst/>
                <a:latin typeface="+mn-lt"/>
                <a:ea typeface="+mn-ea"/>
                <a:cs typeface="+mn-cs"/>
              </a:rPr>
              <a:t>Ecosystem Engineers</a:t>
            </a:r>
            <a:r>
              <a:rPr lang="en-US" sz="1200" kern="1200" dirty="0">
                <a:solidFill>
                  <a:schemeClr val="tx1"/>
                </a:solidFill>
                <a:effectLst/>
                <a:latin typeface="+mn-lt"/>
                <a:ea typeface="+mn-ea"/>
                <a:cs typeface="+mn-cs"/>
              </a:rPr>
              <a:t>—they actively modify the environment by stabilizing sediments and dampening waves.</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seagrass plant has two key components influencing coastal dynamics:</a:t>
            </a:r>
            <a:endParaRPr lang="en-US" sz="14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Above-Ground (Blades/Canopy):</a:t>
            </a:r>
            <a:r>
              <a:rPr lang="en-US" sz="1200" kern="1200" dirty="0">
                <a:solidFill>
                  <a:schemeClr val="tx1"/>
                </a:solidFill>
                <a:effectLst/>
                <a:latin typeface="+mn-lt"/>
                <a:ea typeface="+mn-ea"/>
                <a:cs typeface="+mn-cs"/>
              </a:rPr>
              <a:t> The dense, flexible blades increase drag and friction in the water column.</a:t>
            </a:r>
            <a:endParaRPr lang="en-US" sz="14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Below-Ground (Rhizome/Root Mat):</a:t>
            </a:r>
            <a:r>
              <a:rPr lang="en-US" sz="1200" kern="1200" dirty="0">
                <a:solidFill>
                  <a:schemeClr val="tx1"/>
                </a:solidFill>
                <a:effectLst/>
                <a:latin typeface="+mn-lt"/>
                <a:ea typeface="+mn-ea"/>
                <a:cs typeface="+mn-cs"/>
              </a:rPr>
              <a:t> The dense root structure binds and stabilizes the sediment.</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Limited recovery after the 2019-2020 bloom was observed most robustly where the </a:t>
            </a:r>
            <a:r>
              <a:rPr lang="en-US" sz="1200" b="1" kern="1200" dirty="0">
                <a:solidFill>
                  <a:schemeClr val="tx1"/>
                </a:solidFill>
                <a:effectLst/>
                <a:latin typeface="+mn-lt"/>
                <a:ea typeface="+mn-ea"/>
                <a:cs typeface="+mn-cs"/>
              </a:rPr>
              <a:t>below-ground root mat remained partially intact.</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reinforces the importance of these intact structural elements for the system to recover and withstand future shocks.</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Understanding how these structural elements interact with waves and currents is essential for developing predictive models for future Nature-Based Solutions.</a:t>
            </a:r>
            <a:endParaRPr lang="en-US" sz="1400" kern="1200" dirty="0">
              <a:solidFill>
                <a:schemeClr val="tx1"/>
              </a:solidFill>
              <a:effectLst/>
              <a:latin typeface="+mn-lt"/>
              <a:ea typeface="+mn-ea"/>
              <a:cs typeface="+mn-cs"/>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Our research transitions from the crisis to the mechanics: </a:t>
            </a:r>
            <a:r>
              <a:rPr lang="en-US" sz="1200" b="1" kern="1200" dirty="0">
                <a:solidFill>
                  <a:schemeClr val="tx1"/>
                </a:solidFill>
                <a:effectLst/>
                <a:latin typeface="+mn-lt"/>
                <a:ea typeface="+mn-ea"/>
                <a:cs typeface="+mn-cs"/>
              </a:rPr>
              <a:t>How does a natural seagrass meadow function as an engineering solution?</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conducted rigorous field work to quantify these dynamics directly:</a:t>
            </a:r>
            <a:endParaRPr lang="en-US" sz="14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Objective One (Coastal Protection):</a:t>
            </a:r>
            <a:r>
              <a:rPr lang="en-US" sz="1200" kern="1200" dirty="0">
                <a:solidFill>
                  <a:schemeClr val="tx1"/>
                </a:solidFill>
                <a:effectLst/>
                <a:latin typeface="+mn-lt"/>
                <a:ea typeface="+mn-ea"/>
                <a:cs typeface="+mn-cs"/>
              </a:rPr>
              <a:t> Quantify the reduction in wave characteristics as waves travel through the meadow.</a:t>
            </a:r>
            <a:endParaRPr lang="en-US" sz="14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Objective Two (Sediment Transport):</a:t>
            </a:r>
            <a:r>
              <a:rPr lang="en-US" sz="1200" kern="1200" dirty="0">
                <a:solidFill>
                  <a:schemeClr val="tx1"/>
                </a:solidFill>
                <a:effectLst/>
                <a:latin typeface="+mn-lt"/>
                <a:ea typeface="+mn-ea"/>
                <a:cs typeface="+mn-cs"/>
              </a:rPr>
              <a:t> Evaluate the ability of the meadow to stabilize the seabed by quantifying reduction in suspended sediment concentration (SSC).</a:t>
            </a:r>
            <a:endParaRPr lang="en-US" sz="14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Objective Three (Synthesis):</a:t>
            </a:r>
            <a:r>
              <a:rPr lang="en-US" sz="1200" kern="1200" dirty="0">
                <a:solidFill>
                  <a:schemeClr val="tx1"/>
                </a:solidFill>
                <a:effectLst/>
                <a:latin typeface="+mn-lt"/>
                <a:ea typeface="+mn-ea"/>
                <a:cs typeface="+mn-cs"/>
              </a:rPr>
              <a:t> Link the measured seagrass density to resulting functional outcomes (wave attenuation and SSC reduction).</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Our findings provide the fundamental </a:t>
            </a:r>
            <a:r>
              <a:rPr lang="en-US" sz="1200" b="1" kern="1200" dirty="0">
                <a:solidFill>
                  <a:schemeClr val="tx1"/>
                </a:solidFill>
                <a:effectLst/>
                <a:latin typeface="+mn-lt"/>
                <a:ea typeface="+mn-ea"/>
                <a:cs typeface="+mn-cs"/>
              </a:rPr>
              <a:t>design criteria</a:t>
            </a:r>
            <a:r>
              <a:rPr lang="en-US" sz="1200" kern="1200" dirty="0">
                <a:solidFill>
                  <a:schemeClr val="tx1"/>
                </a:solidFill>
                <a:effectLst/>
                <a:latin typeface="+mn-lt"/>
                <a:ea typeface="+mn-ea"/>
                <a:cs typeface="+mn-cs"/>
              </a:rPr>
              <a:t> needed to replicate these natural dynamics in future Nature-Based Solutions (NBS), ensuring their effectiveness and resilience.</a:t>
            </a:r>
            <a:endParaRPr lang="en-US" sz="1400"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Our study was conducted in </a:t>
            </a:r>
            <a:r>
              <a:rPr lang="en-US" sz="1200" b="1" kern="1200" dirty="0">
                <a:solidFill>
                  <a:schemeClr val="tx1"/>
                </a:solidFill>
                <a:effectLst/>
                <a:latin typeface="+mn-lt"/>
                <a:ea typeface="+mn-ea"/>
                <a:cs typeface="+mn-cs"/>
              </a:rPr>
              <a:t>Mosquito Lagoon,</a:t>
            </a:r>
            <a:r>
              <a:rPr lang="en-US" sz="1200" kern="1200" dirty="0">
                <a:solidFill>
                  <a:schemeClr val="tx1"/>
                </a:solidFill>
                <a:effectLst/>
                <a:latin typeface="+mn-lt"/>
                <a:ea typeface="+mn-ea"/>
                <a:cs typeface="+mn-cs"/>
              </a:rPr>
              <a:t> part of the Indian River Lagoon system.</a:t>
            </a:r>
          </a:p>
          <a:p>
            <a:pPr lvl="0"/>
            <a:r>
              <a:rPr lang="en-US" sz="1200" kern="1200" dirty="0">
                <a:solidFill>
                  <a:schemeClr val="tx1"/>
                </a:solidFill>
                <a:effectLst/>
                <a:latin typeface="+mn-lt"/>
                <a:ea typeface="+mn-ea"/>
                <a:cs typeface="+mn-cs"/>
              </a:rPr>
              <a:t>We utilized a controlled, </a:t>
            </a:r>
            <a:r>
              <a:rPr lang="en-US" sz="1200" b="1" kern="1200" dirty="0">
                <a:solidFill>
                  <a:schemeClr val="tx1"/>
                </a:solidFill>
                <a:effectLst/>
                <a:latin typeface="+mn-lt"/>
                <a:ea typeface="+mn-ea"/>
                <a:cs typeface="+mn-cs"/>
              </a:rPr>
              <a:t>paired-plot experimental design:</a:t>
            </a:r>
            <a:r>
              <a:rPr lang="en-US" sz="1200" kern="1200" dirty="0">
                <a:solidFill>
                  <a:schemeClr val="tx1"/>
                </a:solidFill>
                <a:effectLst/>
                <a:latin typeface="+mn-lt"/>
                <a:ea typeface="+mn-ea"/>
                <a:cs typeface="+mn-cs"/>
              </a:rPr>
              <a:t> deployed sensors simultaneously in a healthy, dense </a:t>
            </a:r>
            <a:r>
              <a:rPr lang="en-US" sz="1200" b="1" kern="1200" dirty="0">
                <a:solidFill>
                  <a:schemeClr val="tx1"/>
                </a:solidFill>
                <a:effectLst/>
                <a:latin typeface="+mn-lt"/>
                <a:ea typeface="+mn-ea"/>
                <a:cs typeface="+mn-cs"/>
              </a:rPr>
              <a:t>Vegetated Patch</a:t>
            </a:r>
            <a:r>
              <a:rPr lang="en-US" sz="1200" kern="1200" dirty="0">
                <a:solidFill>
                  <a:schemeClr val="tx1"/>
                </a:solidFill>
                <a:effectLst/>
                <a:latin typeface="+mn-lt"/>
                <a:ea typeface="+mn-ea"/>
                <a:cs typeface="+mn-cs"/>
              </a:rPr>
              <a:t> of </a:t>
            </a:r>
            <a:r>
              <a:rPr lang="en-US" sz="1200" i="1" kern="1200" dirty="0" err="1">
                <a:solidFill>
                  <a:schemeClr val="tx1"/>
                </a:solidFill>
                <a:effectLst/>
                <a:latin typeface="+mn-lt"/>
                <a:ea typeface="+mn-ea"/>
                <a:cs typeface="+mn-cs"/>
              </a:rPr>
              <a:t>Halodule</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wrightii</a:t>
            </a:r>
            <a:r>
              <a:rPr lang="en-US" sz="1200" kern="1200" dirty="0">
                <a:solidFill>
                  <a:schemeClr val="tx1"/>
                </a:solidFill>
                <a:effectLst/>
                <a:latin typeface="+mn-lt"/>
                <a:ea typeface="+mn-ea"/>
                <a:cs typeface="+mn-cs"/>
              </a:rPr>
              <a:t> and an adjacent </a:t>
            </a:r>
            <a:r>
              <a:rPr lang="en-US" sz="1200" b="1" kern="1200" dirty="0">
                <a:solidFill>
                  <a:schemeClr val="tx1"/>
                </a:solidFill>
                <a:effectLst/>
                <a:latin typeface="+mn-lt"/>
                <a:ea typeface="+mn-ea"/>
                <a:cs typeface="+mn-cs"/>
              </a:rPr>
              <a:t>Bare Site.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setup precisely isolates the structural effect of the seagrass, controlling for factors like water depth.</a:t>
            </a:r>
          </a:p>
          <a:p>
            <a:pPr lvl="0"/>
            <a:r>
              <a:rPr lang="en-US" sz="1200" kern="1200" dirty="0">
                <a:solidFill>
                  <a:schemeClr val="tx1"/>
                </a:solidFill>
                <a:effectLst/>
                <a:latin typeface="+mn-lt"/>
                <a:ea typeface="+mn-ea"/>
                <a:cs typeface="+mn-cs"/>
              </a:rPr>
              <a:t>The lagoon is a low-energy, fetch-limited wind-wave environment.</a:t>
            </a:r>
          </a:p>
          <a:p>
            <a:pPr lvl="0"/>
            <a:r>
              <a:rPr lang="en-US" sz="1200" kern="1200" dirty="0">
                <a:solidFill>
                  <a:schemeClr val="tx1"/>
                </a:solidFill>
                <a:effectLst/>
                <a:latin typeface="+mn-lt"/>
                <a:ea typeface="+mn-ea"/>
                <a:cs typeface="+mn-cs"/>
              </a:rPr>
              <a:t>Reference forcing at the bare site: H80 ~ 7 cm and </a:t>
            </a:r>
            <a:r>
              <a:rPr lang="en-US" sz="1200" kern="1200" dirty="0" err="1">
                <a:solidFill>
                  <a:schemeClr val="tx1"/>
                </a:solidFill>
                <a:effectLst/>
                <a:latin typeface="+mn-lt"/>
                <a:ea typeface="+mn-ea"/>
                <a:cs typeface="+mn-cs"/>
              </a:rPr>
              <a:t>T</a:t>
            </a:r>
            <a:r>
              <a:rPr lang="en-US" sz="1200" kern="1200" baseline="-25000" dirty="0" err="1">
                <a:solidFill>
                  <a:schemeClr val="tx1"/>
                </a:solidFill>
                <a:effectLst/>
                <a:latin typeface="+mn-lt"/>
                <a:ea typeface="+mn-ea"/>
                <a:cs typeface="+mn-cs"/>
              </a:rPr>
              <a:t>avg</a:t>
            </a:r>
            <a:r>
              <a:rPr lang="en-US" sz="1200" kern="1200" dirty="0">
                <a:solidFill>
                  <a:schemeClr val="tx1"/>
                </a:solidFill>
                <a:effectLst/>
                <a:latin typeface="+mn-lt"/>
                <a:ea typeface="+mn-ea"/>
                <a:cs typeface="+mn-cs"/>
              </a:rPr>
              <a:t> ~ 1.2 s. This is the energy constantly entering the system.</a:t>
            </a:r>
          </a:p>
          <a:p>
            <a:pPr lvl="0"/>
            <a:r>
              <a:rPr lang="en-US" sz="1200" kern="1200" dirty="0">
                <a:solidFill>
                  <a:schemeClr val="tx1"/>
                </a:solidFill>
                <a:effectLst/>
                <a:latin typeface="+mn-lt"/>
                <a:ea typeface="+mn-ea"/>
                <a:cs typeface="+mn-cs"/>
              </a:rPr>
              <a:t>Reference forcing remained consistent throughout the study. </a:t>
            </a:r>
            <a:r>
              <a:rPr lang="en-US" sz="1200" b="1" kern="1200" dirty="0">
                <a:solidFill>
                  <a:schemeClr val="tx1"/>
                </a:solidFill>
                <a:effectLst/>
                <a:latin typeface="+mn-lt"/>
                <a:ea typeface="+mn-ea"/>
                <a:cs typeface="+mn-cs"/>
              </a:rPr>
              <a:t>This consistency ensures that any measured attenuation is a direct result of the seagrass structure.</a:t>
            </a:r>
            <a:endParaRPr lang="en-US" sz="1200"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We deployed a suite of high-frequency instruments:</a:t>
            </a:r>
            <a:endParaRPr lang="en-US" sz="14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Hydrodynamics (Objective One):</a:t>
            </a:r>
            <a:r>
              <a:rPr lang="en-US" sz="1200" kern="1200" dirty="0">
                <a:solidFill>
                  <a:schemeClr val="tx1"/>
                </a:solidFill>
                <a:effectLst/>
                <a:latin typeface="+mn-lt"/>
                <a:ea typeface="+mn-ea"/>
                <a:cs typeface="+mn-cs"/>
              </a:rPr>
              <a:t> RBR solo³ </a:t>
            </a:r>
            <a:r>
              <a:rPr lang="en-US" sz="1200" kern="1200" dirty="0" err="1">
                <a:solidFill>
                  <a:schemeClr val="tx1"/>
                </a:solidFill>
                <a:effectLst/>
                <a:latin typeface="+mn-lt"/>
                <a:ea typeface="+mn-ea"/>
                <a:cs typeface="+mn-cs"/>
              </a:rPr>
              <a:t>Dwave</a:t>
            </a:r>
            <a:r>
              <a:rPr lang="en-US" sz="1200" kern="1200" dirty="0">
                <a:solidFill>
                  <a:schemeClr val="tx1"/>
                </a:solidFill>
                <a:effectLst/>
                <a:latin typeface="+mn-lt"/>
                <a:ea typeface="+mn-ea"/>
                <a:cs typeface="+mn-cs"/>
              </a:rPr>
              <a:t> 16 Pressure Sensors captured incoming wave height and energy.</a:t>
            </a:r>
            <a:endParaRPr lang="en-US" sz="14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Sediment Dynamics (Objective Two):</a:t>
            </a:r>
            <a:r>
              <a:rPr lang="en-US" sz="1200" kern="1200" dirty="0">
                <a:solidFill>
                  <a:schemeClr val="tx1"/>
                </a:solidFill>
                <a:effectLst/>
                <a:latin typeface="+mn-lt"/>
                <a:ea typeface="+mn-ea"/>
                <a:cs typeface="+mn-cs"/>
              </a:rPr>
              <a:t> RBR solo³ </a:t>
            </a:r>
            <a:r>
              <a:rPr lang="en-US" sz="1200" kern="1200" dirty="0" err="1">
                <a:solidFill>
                  <a:schemeClr val="tx1"/>
                </a:solidFill>
                <a:effectLst/>
                <a:latin typeface="+mn-lt"/>
                <a:ea typeface="+mn-ea"/>
                <a:cs typeface="+mn-cs"/>
              </a:rPr>
              <a:t>Seapoint</a:t>
            </a:r>
            <a:r>
              <a:rPr lang="en-US" sz="1200" kern="1200" dirty="0">
                <a:solidFill>
                  <a:schemeClr val="tx1"/>
                </a:solidFill>
                <a:effectLst/>
                <a:latin typeface="+mn-lt"/>
                <a:ea typeface="+mn-ea"/>
                <a:cs typeface="+mn-cs"/>
              </a:rPr>
              <a:t> Turbidity Sensors measured Turbidity. </a:t>
            </a:r>
            <a:r>
              <a:rPr lang="en-US" sz="1200" b="1" kern="1200" dirty="0">
                <a:solidFill>
                  <a:schemeClr val="tx1"/>
                </a:solidFill>
                <a:effectLst/>
                <a:latin typeface="+mn-lt"/>
                <a:ea typeface="+mn-ea"/>
                <a:cs typeface="+mn-cs"/>
              </a:rPr>
              <a:t>Anti-fouling wipers and regular cleaning ensured the integrity of the long-term data set.</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Physical data was paired with biological data: we conducted </a:t>
            </a:r>
            <a:r>
              <a:rPr lang="en-US" sz="1200" b="1" kern="1200" dirty="0">
                <a:solidFill>
                  <a:schemeClr val="tx1"/>
                </a:solidFill>
                <a:effectLst/>
                <a:latin typeface="+mn-lt"/>
                <a:ea typeface="+mn-ea"/>
                <a:cs typeface="+mn-cs"/>
              </a:rPr>
              <a:t>three structural quantifications</a:t>
            </a:r>
            <a:r>
              <a:rPr lang="en-US" sz="1200" kern="1200" dirty="0">
                <a:solidFill>
                  <a:schemeClr val="tx1"/>
                </a:solidFill>
                <a:effectLst/>
                <a:latin typeface="+mn-lt"/>
                <a:ea typeface="+mn-ea"/>
                <a:cs typeface="+mn-cs"/>
              </a:rPr>
              <a:t> of the </a:t>
            </a:r>
            <a:r>
              <a:rPr lang="en-US" sz="1200" i="1" kern="1200" dirty="0" err="1">
                <a:solidFill>
                  <a:schemeClr val="tx1"/>
                </a:solidFill>
                <a:effectLst/>
                <a:latin typeface="+mn-lt"/>
                <a:ea typeface="+mn-ea"/>
                <a:cs typeface="+mn-cs"/>
              </a:rPr>
              <a:t>Halodule</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wrightii</a:t>
            </a:r>
            <a:r>
              <a:rPr lang="en-US" sz="1200" kern="1200" dirty="0">
                <a:solidFill>
                  <a:schemeClr val="tx1"/>
                </a:solidFill>
                <a:effectLst/>
                <a:latin typeface="+mn-lt"/>
                <a:ea typeface="+mn-ea"/>
                <a:cs typeface="+mn-cs"/>
              </a:rPr>
              <a:t> meadow (percent cover, shoot length).</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The key:</a:t>
            </a:r>
            <a:r>
              <a:rPr lang="en-US" sz="1200" kern="1200" dirty="0">
                <a:solidFill>
                  <a:schemeClr val="tx1"/>
                </a:solidFill>
                <a:effectLst/>
                <a:latin typeface="+mn-lt"/>
                <a:ea typeface="+mn-ea"/>
                <a:cs typeface="+mn-cs"/>
              </a:rPr>
              <a:t> We gathered continuous data over a full canopy growth season. This allowed us to naturally capture the transition from the meadow's initial sparse growth phase to its peak mature/dense canopy, which is necessary to isolate the </a:t>
            </a:r>
            <a:r>
              <a:rPr lang="en-US" sz="1200" b="1" kern="1200" dirty="0">
                <a:solidFill>
                  <a:schemeClr val="tx1"/>
                </a:solidFill>
                <a:effectLst/>
                <a:latin typeface="+mn-lt"/>
                <a:ea typeface="+mn-ea"/>
                <a:cs typeface="+mn-cs"/>
              </a:rPr>
              <a:t>density-dependent functional outcomes.</a:t>
            </a:r>
            <a:endParaRPr lang="en-US" sz="1400" kern="1200" dirty="0">
              <a:solidFill>
                <a:schemeClr val="tx1"/>
              </a:solidFill>
              <a:effectLst/>
              <a:latin typeface="+mn-lt"/>
              <a:ea typeface="+mn-ea"/>
              <a:cs typeface="+mn-cs"/>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kern="1200" dirty="0">
                <a:solidFill>
                  <a:schemeClr val="tx1"/>
                </a:solidFill>
                <a:effectLst/>
                <a:latin typeface="+mn-lt"/>
                <a:ea typeface="+mn-ea"/>
                <a:cs typeface="+mn-cs"/>
              </a:rPr>
              <a:t>To quantify the canopy structure, we used a percent cover survey adapted from Morris et al.</a:t>
            </a:r>
          </a:p>
          <a:p>
            <a:pPr lvl="0"/>
            <a:r>
              <a:rPr lang="en-US" sz="1200" kern="1200" dirty="0">
                <a:solidFill>
                  <a:schemeClr val="tx1"/>
                </a:solidFill>
                <a:effectLst/>
                <a:latin typeface="+mn-lt"/>
                <a:ea typeface="+mn-ea"/>
                <a:cs typeface="+mn-cs"/>
              </a:rPr>
              <a:t>We utilized a 1-square-meter quadrat subdivided into 100 cells, scoring each cell from 0 to 1, </a:t>
            </a:r>
            <a:r>
              <a:rPr lang="en-US" sz="1200" b="1" kern="1200" dirty="0">
                <a:solidFill>
                  <a:schemeClr val="tx1"/>
                </a:solidFill>
                <a:effectLst/>
                <a:latin typeface="+mn-lt"/>
                <a:ea typeface="+mn-ea"/>
                <a:cs typeface="+mn-cs"/>
              </a:rPr>
              <a:t>deriving a high-resolution density value.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Surveys covered the full patch extent along 8 distinct transects.</a:t>
            </a:r>
          </a:p>
          <a:p>
            <a:pPr lvl="0"/>
            <a:r>
              <a:rPr lang="en-US" sz="1200" b="1" kern="1200" dirty="0">
                <a:solidFill>
                  <a:schemeClr val="tx1"/>
                </a:solidFill>
                <a:effectLst/>
                <a:latin typeface="+mn-lt"/>
                <a:ea typeface="+mn-ea"/>
                <a:cs typeface="+mn-cs"/>
              </a:rPr>
              <a:t>We repeated these surveys throughout the study, documenting the meadow's growth from April through September to capture the seasonal density transition necessary to link structure to function.</a:t>
            </a:r>
            <a:endParaRPr lang="en-US" sz="1200" kern="1200" dirty="0">
              <a:solidFill>
                <a:schemeClr val="tx1"/>
              </a:solidFill>
              <a:effectLst/>
              <a:latin typeface="+mn-lt"/>
              <a:ea typeface="+mn-ea"/>
              <a:cs typeface="+mn-cs"/>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70CE118-BD45-4A57-BDE5-7EC4474D95FF}" type="datetime1">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ED7EB7-7B63-4CFA-BBC7-78A907E334D5}" type="datetime1">
              <a:rPr lang="en-US" smtClean="0"/>
              <a:t>12/16/25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294F0D-8862-4EE4-8246-E7F19069E3E7}" type="datetime1">
              <a:rPr lang="en-US" smtClean="0"/>
              <a:t>12/16/25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889AB5-8183-4021-BCD9-B46DBA4C00F1}" type="datetime1">
              <a:rPr lang="en-US" smtClean="0"/>
              <a:t>12/16/25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69AB8F-9F58-4FDD-8990-C445EC3C5E5B}" type="datetime1">
              <a:rPr lang="en-US" smtClean="0"/>
              <a:t>12/16/25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D82425-3E6E-45F2-AD79-4986083B9D48}" type="datetime1">
              <a:rPr lang="en-US" smtClean="0"/>
              <a:t>12/16/25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8888E-13D8-454C-9DF6-2696EBF17228}" type="datetime1">
              <a:rPr lang="en-US" smtClean="0"/>
              <a:t>12/16/25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38A073-34F3-4FC7-90DB-DB171EC88666}" type="datetime1">
              <a:rPr lang="en-US" smtClean="0"/>
              <a:t>12/16/25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5849600" y="9715500"/>
            <a:ext cx="2133600" cy="365125"/>
          </a:xfrm>
        </p:spPr>
        <p:txBody>
          <a:bodyPr/>
          <a:lstStyle>
            <a:lvl1pPr>
              <a:defRPr sz="16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AF9B52-58DB-4C3B-98B1-8037ACE0792F}" type="datetime1">
              <a:rPr lang="en-US" smtClean="0"/>
              <a:t>12/16/25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BBAA3-9692-4C8F-B2DB-59B4DBDEBDD4}" type="datetime1">
              <a:rPr lang="en-US" smtClean="0"/>
              <a:t>12/16/25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7CDC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7D5E0-B6DD-4754-ADAD-9C9B4E1428A0}" type="datetime1">
              <a:rPr lang="en-US" smtClean="0"/>
              <a:t>12/15/25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5.jpeg"/><Relationship Id="rId7" Type="http://schemas.openxmlformats.org/officeDocument/2006/relationships/image" Target="../media/image3.png"/><Relationship Id="rId12" Type="http://schemas.openxmlformats.org/officeDocument/2006/relationships/image" Target="../media/image63.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8.jpeg"/><Relationship Id="rId11" Type="http://schemas.openxmlformats.org/officeDocument/2006/relationships/image" Target="../media/image62.png"/><Relationship Id="rId5" Type="http://schemas.openxmlformats.org/officeDocument/2006/relationships/image" Target="../media/image57.jpeg"/><Relationship Id="rId10" Type="http://schemas.openxmlformats.org/officeDocument/2006/relationships/image" Target="../media/image61.svg"/><Relationship Id="rId4" Type="http://schemas.openxmlformats.org/officeDocument/2006/relationships/image" Target="../media/image56.jpe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slideLayout" Target="../slideLayouts/slideLayout7.xml"/><Relationship Id="rId7" Type="http://schemas.openxmlformats.org/officeDocument/2006/relationships/image" Target="../media/image25.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055" b="-9055"/>
            </a:stretch>
          </a:blipFill>
        </p:spPr>
        <p:txBody>
          <a:bodyPr/>
          <a:lstStyle/>
          <a:p>
            <a:endParaRPr lang="en-US" dirty="0"/>
          </a:p>
        </p:txBody>
      </p:sp>
      <p:sp>
        <p:nvSpPr>
          <p:cNvPr id="3" name="Freeform 3"/>
          <p:cNvSpPr/>
          <p:nvPr/>
        </p:nvSpPr>
        <p:spPr>
          <a:xfrm>
            <a:off x="16171728" y="593418"/>
            <a:ext cx="1341952" cy="1807162"/>
          </a:xfrm>
          <a:custGeom>
            <a:avLst/>
            <a:gdLst/>
            <a:ahLst/>
            <a:cxnLst/>
            <a:rect l="l" t="t" r="r" b="b"/>
            <a:pathLst>
              <a:path w="1341952" h="1807162">
                <a:moveTo>
                  <a:pt x="0" y="0"/>
                </a:moveTo>
                <a:lnTo>
                  <a:pt x="1341952" y="0"/>
                </a:lnTo>
                <a:lnTo>
                  <a:pt x="1341952" y="1807162"/>
                </a:lnTo>
                <a:lnTo>
                  <a:pt x="0" y="1807162"/>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1352332" y="3008830"/>
            <a:ext cx="15365165" cy="2807119"/>
            <a:chOff x="0" y="0"/>
            <a:chExt cx="4046792" cy="739324"/>
          </a:xfrm>
        </p:grpSpPr>
        <p:sp>
          <p:nvSpPr>
            <p:cNvPr id="5" name="Freeform 5"/>
            <p:cNvSpPr/>
            <p:nvPr/>
          </p:nvSpPr>
          <p:spPr>
            <a:xfrm>
              <a:off x="0" y="0"/>
              <a:ext cx="4046792" cy="739324"/>
            </a:xfrm>
            <a:custGeom>
              <a:avLst/>
              <a:gdLst/>
              <a:ahLst/>
              <a:cxnLst/>
              <a:rect l="l" t="t" r="r" b="b"/>
              <a:pathLst>
                <a:path w="4046792" h="739324">
                  <a:moveTo>
                    <a:pt x="22674" y="0"/>
                  </a:moveTo>
                  <a:lnTo>
                    <a:pt x="4024118" y="0"/>
                  </a:lnTo>
                  <a:cubicBezTo>
                    <a:pt x="4036641" y="0"/>
                    <a:pt x="4046792" y="10151"/>
                    <a:pt x="4046792" y="22674"/>
                  </a:cubicBezTo>
                  <a:lnTo>
                    <a:pt x="4046792" y="716650"/>
                  </a:lnTo>
                  <a:cubicBezTo>
                    <a:pt x="4046792" y="729172"/>
                    <a:pt x="4036641" y="739324"/>
                    <a:pt x="4024118" y="739324"/>
                  </a:cubicBezTo>
                  <a:lnTo>
                    <a:pt x="22674" y="739324"/>
                  </a:lnTo>
                  <a:cubicBezTo>
                    <a:pt x="10151" y="739324"/>
                    <a:pt x="0" y="729172"/>
                    <a:pt x="0" y="716650"/>
                  </a:cubicBezTo>
                  <a:lnTo>
                    <a:pt x="0" y="22674"/>
                  </a:lnTo>
                  <a:cubicBezTo>
                    <a:pt x="0" y="10151"/>
                    <a:pt x="10151" y="0"/>
                    <a:pt x="22674" y="0"/>
                  </a:cubicBezTo>
                  <a:close/>
                </a:path>
              </a:pathLst>
            </a:custGeom>
            <a:solidFill>
              <a:srgbClr val="006D77">
                <a:alpha val="35686"/>
              </a:srgbClr>
            </a:solidFill>
          </p:spPr>
          <p:txBody>
            <a:bodyPr/>
            <a:lstStyle/>
            <a:p>
              <a:endParaRPr lang="en-US"/>
            </a:p>
          </p:txBody>
        </p:sp>
        <p:sp>
          <p:nvSpPr>
            <p:cNvPr id="6" name="TextBox 6"/>
            <p:cNvSpPr txBox="1"/>
            <p:nvPr/>
          </p:nvSpPr>
          <p:spPr>
            <a:xfrm>
              <a:off x="0" y="-47625"/>
              <a:ext cx="4046792" cy="786949"/>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1570503" y="2305330"/>
            <a:ext cx="2932352" cy="396875"/>
          </a:xfrm>
          <a:prstGeom prst="rect">
            <a:avLst/>
          </a:prstGeom>
        </p:spPr>
        <p:txBody>
          <a:bodyPr lIns="0" tIns="0" rIns="0" bIns="0" rtlCol="0" anchor="t">
            <a:spAutoFit/>
          </a:bodyPr>
          <a:lstStyle/>
          <a:p>
            <a:pPr algn="l">
              <a:lnSpc>
                <a:spcPts val="3400"/>
              </a:lnSpc>
            </a:pPr>
            <a:r>
              <a:rPr lang="en-US" sz="2000" b="1" spc="1600" dirty="0">
                <a:solidFill>
                  <a:srgbClr val="C5E5DC"/>
                </a:solidFill>
                <a:latin typeface="Montserrat Bold"/>
                <a:ea typeface="Montserrat Bold"/>
                <a:cs typeface="Montserrat Bold"/>
                <a:sym typeface="Montserrat Bold"/>
              </a:rPr>
              <a:t>AGU 2025</a:t>
            </a:r>
          </a:p>
        </p:txBody>
      </p:sp>
      <p:sp>
        <p:nvSpPr>
          <p:cNvPr id="8" name="TextBox 8"/>
          <p:cNvSpPr txBox="1"/>
          <p:nvPr/>
        </p:nvSpPr>
        <p:spPr>
          <a:xfrm>
            <a:off x="1570503" y="3343874"/>
            <a:ext cx="15146994" cy="2451735"/>
          </a:xfrm>
          <a:prstGeom prst="rect">
            <a:avLst/>
          </a:prstGeom>
        </p:spPr>
        <p:txBody>
          <a:bodyPr lIns="0" tIns="0" rIns="0" bIns="0" rtlCol="0" anchor="t">
            <a:spAutoFit/>
          </a:bodyPr>
          <a:lstStyle/>
          <a:p>
            <a:pPr algn="l">
              <a:lnSpc>
                <a:spcPts val="6420"/>
              </a:lnSpc>
            </a:pPr>
            <a:r>
              <a:rPr lang="en-US" sz="6000" b="1">
                <a:solidFill>
                  <a:srgbClr val="122A1B"/>
                </a:solidFill>
                <a:latin typeface="Montserrat Bold"/>
                <a:ea typeface="Montserrat Bold"/>
                <a:cs typeface="Montserrat Bold"/>
                <a:sym typeface="Montserrat Bold"/>
              </a:rPr>
              <a:t>Hydrodynamics and Seagrass Growth: Evaluating Wave Climates and Sediment Transport</a:t>
            </a:r>
          </a:p>
        </p:txBody>
      </p:sp>
      <p:grpSp>
        <p:nvGrpSpPr>
          <p:cNvPr id="9" name="Group 9"/>
          <p:cNvGrpSpPr/>
          <p:nvPr/>
        </p:nvGrpSpPr>
        <p:grpSpPr>
          <a:xfrm>
            <a:off x="1352332" y="6874480"/>
            <a:ext cx="15365165" cy="2417488"/>
            <a:chOff x="0" y="0"/>
            <a:chExt cx="4046792" cy="323485"/>
          </a:xfrm>
        </p:grpSpPr>
        <p:sp>
          <p:nvSpPr>
            <p:cNvPr id="10" name="Freeform 10"/>
            <p:cNvSpPr/>
            <p:nvPr/>
          </p:nvSpPr>
          <p:spPr>
            <a:xfrm>
              <a:off x="0" y="0"/>
              <a:ext cx="4046792" cy="323485"/>
            </a:xfrm>
            <a:custGeom>
              <a:avLst/>
              <a:gdLst/>
              <a:ahLst/>
              <a:cxnLst/>
              <a:rect l="l" t="t" r="r" b="b"/>
              <a:pathLst>
                <a:path w="4046792" h="323485">
                  <a:moveTo>
                    <a:pt x="22674" y="0"/>
                  </a:moveTo>
                  <a:lnTo>
                    <a:pt x="4024118" y="0"/>
                  </a:lnTo>
                  <a:cubicBezTo>
                    <a:pt x="4036641" y="0"/>
                    <a:pt x="4046792" y="10151"/>
                    <a:pt x="4046792" y="22674"/>
                  </a:cubicBezTo>
                  <a:lnTo>
                    <a:pt x="4046792" y="300812"/>
                  </a:lnTo>
                  <a:cubicBezTo>
                    <a:pt x="4046792" y="313334"/>
                    <a:pt x="4036641" y="323485"/>
                    <a:pt x="4024118" y="323485"/>
                  </a:cubicBezTo>
                  <a:lnTo>
                    <a:pt x="22674" y="323485"/>
                  </a:lnTo>
                  <a:cubicBezTo>
                    <a:pt x="10151" y="323485"/>
                    <a:pt x="0" y="313334"/>
                    <a:pt x="0" y="300812"/>
                  </a:cubicBezTo>
                  <a:lnTo>
                    <a:pt x="0" y="22674"/>
                  </a:lnTo>
                  <a:cubicBezTo>
                    <a:pt x="0" y="10151"/>
                    <a:pt x="10151" y="0"/>
                    <a:pt x="22674" y="0"/>
                  </a:cubicBezTo>
                  <a:close/>
                </a:path>
              </a:pathLst>
            </a:custGeom>
            <a:solidFill>
              <a:srgbClr val="C7CDC0">
                <a:alpha val="69804"/>
              </a:srgbClr>
            </a:solidFill>
          </p:spPr>
          <p:txBody>
            <a:bodyPr/>
            <a:lstStyle/>
            <a:p>
              <a:endParaRPr lang="en-US"/>
            </a:p>
          </p:txBody>
        </p:sp>
        <p:sp>
          <p:nvSpPr>
            <p:cNvPr id="11" name="TextBox 11"/>
            <p:cNvSpPr txBox="1"/>
            <p:nvPr/>
          </p:nvSpPr>
          <p:spPr>
            <a:xfrm>
              <a:off x="0" y="-47625"/>
              <a:ext cx="4046792" cy="37111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1646728" y="6963879"/>
            <a:ext cx="14736272" cy="3285771"/>
          </a:xfrm>
          <a:prstGeom prst="rect">
            <a:avLst/>
          </a:prstGeom>
        </p:spPr>
        <p:txBody>
          <a:bodyPr lIns="0" tIns="0" rIns="0" bIns="0" rtlCol="0" anchor="t">
            <a:spAutoFit/>
          </a:bodyPr>
          <a:lstStyle/>
          <a:p>
            <a:pPr algn="l">
              <a:lnSpc>
                <a:spcPct val="150000"/>
              </a:lnSpc>
            </a:pPr>
            <a:r>
              <a:rPr lang="en-US" sz="2400" dirty="0">
                <a:solidFill>
                  <a:srgbClr val="122A1B"/>
                </a:solidFill>
                <a:latin typeface="Montserrat"/>
                <a:ea typeface="Montserrat"/>
                <a:cs typeface="Montserrat"/>
                <a:sym typeface="Montserrat"/>
              </a:rPr>
              <a:t>Namritha Ramakrishnan</a:t>
            </a:r>
            <a:r>
              <a:rPr lang="en-US" sz="2400" baseline="30000" dirty="0">
                <a:solidFill>
                  <a:srgbClr val="122A1B"/>
                </a:solidFill>
                <a:latin typeface="Montserrat"/>
                <a:ea typeface="Montserrat"/>
                <a:cs typeface="Montserrat"/>
                <a:sym typeface="Montserrat"/>
              </a:rPr>
              <a:t>1</a:t>
            </a:r>
            <a:r>
              <a:rPr lang="en-US" sz="2400" dirty="0">
                <a:solidFill>
                  <a:srgbClr val="122A1B"/>
                </a:solidFill>
                <a:latin typeface="Montserrat"/>
                <a:ea typeface="Montserrat"/>
                <a:cs typeface="Montserrat"/>
                <a:sym typeface="Montserrat"/>
              </a:rPr>
              <a:t>, Manisha Thenuwara</a:t>
            </a:r>
            <a:r>
              <a:rPr lang="en-US" sz="2400" baseline="30000" dirty="0">
                <a:solidFill>
                  <a:srgbClr val="122A1B"/>
                </a:solidFill>
                <a:latin typeface="Montserrat"/>
                <a:ea typeface="Montserrat"/>
                <a:cs typeface="Montserrat"/>
                <a:sym typeface="Montserrat"/>
              </a:rPr>
              <a:t>1</a:t>
            </a:r>
            <a:r>
              <a:rPr lang="en-US" sz="2400" dirty="0">
                <a:solidFill>
                  <a:srgbClr val="122A1B"/>
                </a:solidFill>
                <a:latin typeface="Montserrat"/>
                <a:ea typeface="Montserrat"/>
                <a:cs typeface="Montserrat"/>
                <a:sym typeface="Montserrat"/>
              </a:rPr>
              <a:t>, Peter Vien</a:t>
            </a:r>
            <a:r>
              <a:rPr lang="en-US" sz="2400" baseline="30000" dirty="0">
                <a:solidFill>
                  <a:srgbClr val="122A1B"/>
                </a:solidFill>
                <a:latin typeface="Montserrat"/>
                <a:ea typeface="Montserrat"/>
                <a:cs typeface="Montserrat"/>
                <a:sym typeface="Montserrat"/>
              </a:rPr>
              <a:t>1</a:t>
            </a:r>
            <a:r>
              <a:rPr lang="en-US" sz="2400" dirty="0">
                <a:solidFill>
                  <a:srgbClr val="122A1B"/>
                </a:solidFill>
                <a:latin typeface="Montserrat"/>
                <a:ea typeface="Montserrat"/>
                <a:cs typeface="Montserrat"/>
                <a:sym typeface="Montserrat"/>
              </a:rPr>
              <a:t>, Iacopo Vona</a:t>
            </a:r>
            <a:r>
              <a:rPr lang="en-US" sz="2400" baseline="30000" dirty="0">
                <a:solidFill>
                  <a:srgbClr val="122A1B"/>
                </a:solidFill>
                <a:latin typeface="Montserrat"/>
                <a:ea typeface="Montserrat"/>
                <a:cs typeface="Montserrat"/>
                <a:sym typeface="Montserrat"/>
              </a:rPr>
              <a:t>1</a:t>
            </a:r>
            <a:r>
              <a:rPr lang="en-US" sz="2400" dirty="0">
                <a:solidFill>
                  <a:srgbClr val="122A1B"/>
                </a:solidFill>
                <a:latin typeface="Montserrat"/>
                <a:ea typeface="Montserrat"/>
                <a:cs typeface="Montserrat"/>
                <a:sym typeface="Montserrat"/>
              </a:rPr>
              <a:t>, </a:t>
            </a:r>
          </a:p>
          <a:p>
            <a:pPr algn="l">
              <a:lnSpc>
                <a:spcPct val="150000"/>
              </a:lnSpc>
            </a:pPr>
            <a:r>
              <a:rPr lang="en-US" sz="2400" dirty="0">
                <a:solidFill>
                  <a:srgbClr val="122A1B"/>
                </a:solidFill>
                <a:latin typeface="Montserrat"/>
                <a:ea typeface="Montserrat"/>
                <a:cs typeface="Montserrat"/>
                <a:sym typeface="Montserrat"/>
              </a:rPr>
              <a:t>Laura Andrade-Barron</a:t>
            </a:r>
            <a:r>
              <a:rPr lang="en-US" sz="2400" baseline="30000" dirty="0">
                <a:solidFill>
                  <a:srgbClr val="122A1B"/>
                </a:solidFill>
                <a:latin typeface="Montserrat"/>
                <a:ea typeface="Montserrat"/>
                <a:cs typeface="Montserrat"/>
                <a:sym typeface="Montserrat"/>
              </a:rPr>
              <a:t>1</a:t>
            </a:r>
            <a:r>
              <a:rPr lang="en-US" sz="2400" dirty="0">
                <a:solidFill>
                  <a:srgbClr val="122A1B"/>
                </a:solidFill>
                <a:latin typeface="Montserrat"/>
                <a:ea typeface="Montserrat"/>
                <a:cs typeface="Montserrat"/>
                <a:sym typeface="Montserrat"/>
              </a:rPr>
              <a:t>, Kelly M. Kibler</a:t>
            </a:r>
            <a:r>
              <a:rPr lang="en-US" sz="2400" baseline="30000" dirty="0">
                <a:solidFill>
                  <a:srgbClr val="122A1B"/>
                </a:solidFill>
                <a:latin typeface="Montserrat"/>
                <a:ea typeface="Montserrat"/>
                <a:cs typeface="Montserrat"/>
                <a:sym typeface="Montserrat"/>
              </a:rPr>
              <a:t>1,2</a:t>
            </a:r>
            <a:r>
              <a:rPr lang="en-US" sz="2400" dirty="0">
                <a:solidFill>
                  <a:srgbClr val="122A1B"/>
                </a:solidFill>
                <a:latin typeface="Montserrat"/>
                <a:ea typeface="Montserrat"/>
                <a:cs typeface="Montserrat"/>
                <a:sym typeface="Montserrat"/>
              </a:rPr>
              <a:t>  </a:t>
            </a:r>
          </a:p>
          <a:p>
            <a:pPr algn="l">
              <a:lnSpc>
                <a:spcPct val="150000"/>
              </a:lnSpc>
            </a:pPr>
            <a:r>
              <a:rPr lang="en-US" sz="2400" dirty="0">
                <a:solidFill>
                  <a:srgbClr val="122A1B"/>
                </a:solidFill>
                <a:latin typeface="Montserrat"/>
                <a:ea typeface="Montserrat"/>
                <a:cs typeface="Montserrat"/>
                <a:sym typeface="Montserrat"/>
              </a:rPr>
              <a:t> </a:t>
            </a:r>
            <a:r>
              <a:rPr lang="en-US" sz="2400" baseline="30000" dirty="0">
                <a:solidFill>
                  <a:srgbClr val="122A1B"/>
                </a:solidFill>
                <a:latin typeface="Montserrat"/>
                <a:ea typeface="Montserrat"/>
                <a:cs typeface="Montserrat"/>
                <a:sym typeface="Montserrat"/>
              </a:rPr>
              <a:t>1</a:t>
            </a:r>
            <a:r>
              <a:rPr lang="en-US" sz="2400" dirty="0">
                <a:solidFill>
                  <a:srgbClr val="122A1B"/>
                </a:solidFill>
                <a:latin typeface="Montserrat"/>
                <a:ea typeface="Montserrat"/>
                <a:cs typeface="Montserrat"/>
                <a:sym typeface="Montserrat"/>
              </a:rPr>
              <a:t>Department of Civil, Environmental, &amp; Construction Engineering, University of Central Florida</a:t>
            </a:r>
          </a:p>
          <a:p>
            <a:pPr algn="l">
              <a:lnSpc>
                <a:spcPct val="150000"/>
              </a:lnSpc>
            </a:pPr>
            <a:r>
              <a:rPr lang="en-US" sz="2400" baseline="30000" dirty="0">
                <a:solidFill>
                  <a:srgbClr val="122A1B"/>
                </a:solidFill>
                <a:latin typeface="Montserrat"/>
                <a:ea typeface="Montserrat"/>
                <a:cs typeface="Montserrat"/>
                <a:sym typeface="Montserrat"/>
              </a:rPr>
              <a:t>2</a:t>
            </a:r>
            <a:r>
              <a:rPr lang="en-US" sz="2400" dirty="0">
                <a:solidFill>
                  <a:srgbClr val="122A1B"/>
                </a:solidFill>
                <a:latin typeface="Montserrat"/>
                <a:ea typeface="Montserrat"/>
                <a:cs typeface="Montserrat"/>
                <a:sym typeface="Montserrat"/>
              </a:rPr>
              <a:t>National Center for Integrated Coastal Research, University of Central Florida</a:t>
            </a:r>
            <a:endParaRPr lang="en-US" sz="2400" baseline="30000" dirty="0">
              <a:solidFill>
                <a:srgbClr val="122A1B"/>
              </a:solidFill>
              <a:latin typeface="Montserrat"/>
              <a:ea typeface="Montserrat"/>
              <a:cs typeface="Montserrat"/>
              <a:sym typeface="Montserrat"/>
            </a:endParaRPr>
          </a:p>
          <a:p>
            <a:pPr algn="l">
              <a:lnSpc>
                <a:spcPts val="4419"/>
              </a:lnSpc>
            </a:pPr>
            <a:endParaRPr lang="en-US" sz="2599" dirty="0">
              <a:solidFill>
                <a:srgbClr val="122A1B"/>
              </a:solidFill>
              <a:latin typeface="Montserrat"/>
              <a:ea typeface="Montserrat"/>
              <a:cs typeface="Montserrat"/>
              <a:sym typeface="Montserrat"/>
            </a:endParaRPr>
          </a:p>
          <a:p>
            <a:pPr algn="l">
              <a:lnSpc>
                <a:spcPts val="4419"/>
              </a:lnSpc>
            </a:pPr>
            <a:r>
              <a:rPr lang="en-US" sz="2599" dirty="0">
                <a:solidFill>
                  <a:srgbClr val="122A1B"/>
                </a:solidFill>
                <a:latin typeface="Montserrat"/>
                <a:ea typeface="Montserrat"/>
                <a:cs typeface="Montserrat"/>
                <a:sym typeface="Montserrat"/>
              </a:rPr>
              <a:t>                                                                      </a:t>
            </a:r>
          </a:p>
        </p:txBody>
      </p:sp>
      <p:sp>
        <p:nvSpPr>
          <p:cNvPr id="14" name="Freeform 14"/>
          <p:cNvSpPr/>
          <p:nvPr/>
        </p:nvSpPr>
        <p:spPr>
          <a:xfrm>
            <a:off x="13295151" y="298143"/>
            <a:ext cx="3011623" cy="2397712"/>
          </a:xfrm>
          <a:custGeom>
            <a:avLst/>
            <a:gdLst/>
            <a:ahLst/>
            <a:cxnLst/>
            <a:rect l="l" t="t" r="r" b="b"/>
            <a:pathLst>
              <a:path w="3011623" h="2397712">
                <a:moveTo>
                  <a:pt x="0" y="0"/>
                </a:moveTo>
                <a:lnTo>
                  <a:pt x="3011624" y="0"/>
                </a:lnTo>
                <a:lnTo>
                  <a:pt x="3011624" y="2397712"/>
                </a:lnTo>
                <a:lnTo>
                  <a:pt x="0" y="2397712"/>
                </a:lnTo>
                <a:lnTo>
                  <a:pt x="0" y="0"/>
                </a:lnTo>
                <a:close/>
              </a:path>
            </a:pathLst>
          </a:custGeom>
          <a:blipFill>
            <a:blip r:embed="rId5"/>
            <a:stretch>
              <a:fillRect l="-10576"/>
            </a:stretch>
          </a:blipFill>
        </p:spPr>
        <p:txBody>
          <a:bodyPr/>
          <a:lstStyle/>
          <a:p>
            <a:endParaRPr lang="en-US"/>
          </a:p>
        </p:txBody>
      </p:sp>
      <p:sp>
        <p:nvSpPr>
          <p:cNvPr id="15" name="Slide Number Placeholder 14">
            <a:extLst>
              <a:ext uri="{FF2B5EF4-FFF2-40B4-BE49-F238E27FC236}">
                <a16:creationId xmlns:a16="http://schemas.microsoft.com/office/drawing/2014/main" id="{852CF807-8C9B-4C0C-16C7-E415465482CD}"/>
              </a:ext>
            </a:extLst>
          </p:cNvPr>
          <p:cNvSpPr>
            <a:spLocks noGrp="1"/>
          </p:cNvSpPr>
          <p:nvPr>
            <p:ph type="sldNum" sz="quarter" idx="12"/>
          </p:nvPr>
        </p:nvSpPr>
        <p:spPr/>
        <p:txBody>
          <a:bodyPr/>
          <a:lstStyle/>
          <a:p>
            <a:fld id="{B6F15528-21DE-4FAA-801E-634DDDAF4B2B}" type="slidenum">
              <a:rPr lang="en-US" smtClean="0">
                <a:solidFill>
                  <a:schemeClr val="tx1"/>
                </a:solidFill>
              </a:rPr>
              <a:pPr/>
              <a:t>1</a:t>
            </a:fld>
            <a:endParaRPr lang="en-US" sz="16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0087" y="8336330"/>
            <a:ext cx="6503957" cy="1133798"/>
          </a:xfrm>
          <a:custGeom>
            <a:avLst/>
            <a:gdLst/>
            <a:ahLst/>
            <a:cxnLst/>
            <a:rect l="l" t="t" r="r" b="b"/>
            <a:pathLst>
              <a:path w="6503957" h="1133798">
                <a:moveTo>
                  <a:pt x="0" y="0"/>
                </a:moveTo>
                <a:lnTo>
                  <a:pt x="6503958" y="0"/>
                </a:lnTo>
                <a:lnTo>
                  <a:pt x="6503958" y="1133798"/>
                </a:lnTo>
                <a:lnTo>
                  <a:pt x="0" y="113379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985440"/>
            <a:ext cx="8312404" cy="6144261"/>
          </a:xfrm>
          <a:prstGeom prst="rect">
            <a:avLst/>
          </a:prstGeom>
        </p:spPr>
        <p:txBody>
          <a:bodyPr lIns="0" tIns="0" rIns="0" bIns="0" rtlCol="0" anchor="t">
            <a:spAutoFit/>
          </a:bodyPr>
          <a:lstStyle/>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Raw pressure data is converted by Ruskin (RBR software) to wave parameters using spectral analysis</a:t>
            </a:r>
          </a:p>
          <a:p>
            <a:pPr algn="l">
              <a:lnSpc>
                <a:spcPts val="4479"/>
              </a:lnSpc>
            </a:pPr>
            <a:endParaRPr lang="en-US" sz="2799">
              <a:solidFill>
                <a:srgbClr val="122A1B"/>
              </a:solidFill>
              <a:latin typeface="Canva Sans"/>
              <a:ea typeface="Canva Sans"/>
              <a:cs typeface="Canva Sans"/>
              <a:sym typeface="Canva Sans"/>
            </a:endParaRPr>
          </a:p>
          <a:p>
            <a:pPr algn="l">
              <a:lnSpc>
                <a:spcPts val="4479"/>
              </a:lnSpc>
            </a:pPr>
            <a:endParaRPr lang="en-US" sz="2799">
              <a:solidFill>
                <a:srgbClr val="122A1B"/>
              </a:solidFill>
              <a:latin typeface="Canva Sans"/>
              <a:ea typeface="Canva Sans"/>
              <a:cs typeface="Canva Sans"/>
              <a:sym typeface="Canva Sans"/>
            </a:endParaRPr>
          </a:p>
          <a:p>
            <a:pPr algn="l">
              <a:lnSpc>
                <a:spcPts val="4479"/>
              </a:lnSpc>
            </a:pPr>
            <a:endParaRPr lang="en-US" sz="2799">
              <a:solidFill>
                <a:srgbClr val="122A1B"/>
              </a:solidFill>
              <a:latin typeface="Canva Sans"/>
              <a:ea typeface="Canva Sans"/>
              <a:cs typeface="Canva Sans"/>
              <a:sym typeface="Canva Sans"/>
            </a:endParaRPr>
          </a:p>
          <a:p>
            <a:pPr algn="l">
              <a:lnSpc>
                <a:spcPts val="4479"/>
              </a:lnSpc>
            </a:pPr>
            <a:endParaRPr lang="en-US" sz="2799">
              <a:solidFill>
                <a:srgbClr val="122A1B"/>
              </a:solidFill>
              <a:latin typeface="Canva Sans"/>
              <a:ea typeface="Canva Sans"/>
              <a:cs typeface="Canva Sans"/>
              <a:sym typeface="Canva Sans"/>
            </a:endParaRPr>
          </a:p>
          <a:p>
            <a:pPr algn="l">
              <a:lnSpc>
                <a:spcPts val="4479"/>
              </a:lnSpc>
            </a:pPr>
            <a:endParaRPr lang="en-US" sz="2799">
              <a:solidFill>
                <a:srgbClr val="122A1B"/>
              </a:solidFill>
              <a:latin typeface="Canva Sans"/>
              <a:ea typeface="Canva Sans"/>
              <a:cs typeface="Canva Sans"/>
              <a:sym typeface="Canva Sans"/>
            </a:endParaRP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Wave energy attenuation (A) was calculated as the deviation of the slope of the least squares regression line from the 1:1 line</a:t>
            </a:r>
          </a:p>
        </p:txBody>
      </p:sp>
      <p:sp>
        <p:nvSpPr>
          <p:cNvPr id="5" name="Freeform 5"/>
          <p:cNvSpPr/>
          <p:nvPr/>
        </p:nvSpPr>
        <p:spPr>
          <a:xfrm>
            <a:off x="1770087" y="3928208"/>
            <a:ext cx="2466949" cy="1239551"/>
          </a:xfrm>
          <a:custGeom>
            <a:avLst/>
            <a:gdLst/>
            <a:ahLst/>
            <a:cxnLst/>
            <a:rect l="l" t="t" r="r" b="b"/>
            <a:pathLst>
              <a:path w="2466949" h="1239551">
                <a:moveTo>
                  <a:pt x="0" y="0"/>
                </a:moveTo>
                <a:lnTo>
                  <a:pt x="2466949" y="0"/>
                </a:lnTo>
                <a:lnTo>
                  <a:pt x="2466949" y="1239550"/>
                </a:lnTo>
                <a:lnTo>
                  <a:pt x="0" y="1239550"/>
                </a:lnTo>
                <a:lnTo>
                  <a:pt x="0" y="0"/>
                </a:lnTo>
                <a:close/>
              </a:path>
            </a:pathLst>
          </a:custGeom>
          <a:blipFill>
            <a:blip r:embed="rId4"/>
            <a:stretch>
              <a:fillRect/>
            </a:stretch>
          </a:blipFill>
        </p:spPr>
        <p:txBody>
          <a:bodyPr/>
          <a:lstStyle/>
          <a:p>
            <a:endParaRPr lang="en-US"/>
          </a:p>
        </p:txBody>
      </p:sp>
      <p:sp>
        <p:nvSpPr>
          <p:cNvPr id="6" name="Freeform 6"/>
          <p:cNvSpPr/>
          <p:nvPr/>
        </p:nvSpPr>
        <p:spPr>
          <a:xfrm>
            <a:off x="4769945" y="3928208"/>
            <a:ext cx="4735125" cy="1819697"/>
          </a:xfrm>
          <a:custGeom>
            <a:avLst/>
            <a:gdLst/>
            <a:ahLst/>
            <a:cxnLst/>
            <a:rect l="l" t="t" r="r" b="b"/>
            <a:pathLst>
              <a:path w="4735125" h="1819697">
                <a:moveTo>
                  <a:pt x="0" y="0"/>
                </a:moveTo>
                <a:lnTo>
                  <a:pt x="4735125" y="0"/>
                </a:lnTo>
                <a:lnTo>
                  <a:pt x="4735125" y="1819696"/>
                </a:lnTo>
                <a:lnTo>
                  <a:pt x="0" y="1819696"/>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Data Analysis - Wave</a:t>
            </a:r>
          </a:p>
        </p:txBody>
      </p:sp>
      <p:sp>
        <p:nvSpPr>
          <p:cNvPr id="9" name="TextBox 9"/>
          <p:cNvSpPr txBox="1"/>
          <p:nvPr/>
        </p:nvSpPr>
        <p:spPr>
          <a:xfrm>
            <a:off x="287313" y="9619607"/>
            <a:ext cx="1482775" cy="464820"/>
          </a:xfrm>
          <a:prstGeom prst="rect">
            <a:avLst/>
          </a:prstGeom>
        </p:spPr>
        <p:txBody>
          <a:bodyPr lIns="0" tIns="0" rIns="0" bIns="0" rtlCol="0" anchor="t">
            <a:spAutoFit/>
          </a:bodyPr>
          <a:lstStyle/>
          <a:p>
            <a:pPr algn="ctr">
              <a:lnSpc>
                <a:spcPts val="3780"/>
              </a:lnSpc>
              <a:spcBef>
                <a:spcPct val="0"/>
              </a:spcBef>
            </a:pPr>
            <a:r>
              <a:rPr lang="en-US" sz="2700" b="1">
                <a:solidFill>
                  <a:srgbClr val="737373"/>
                </a:solidFill>
                <a:latin typeface="Canva Sans Bold"/>
                <a:ea typeface="Canva Sans Bold"/>
                <a:cs typeface="Canva Sans Bold"/>
                <a:sym typeface="Canva Sans Bold"/>
              </a:rPr>
              <a:t>Methods</a:t>
            </a:r>
          </a:p>
        </p:txBody>
      </p:sp>
      <p:sp>
        <p:nvSpPr>
          <p:cNvPr id="10" name="Slide Number Placeholder 9">
            <a:extLst>
              <a:ext uri="{FF2B5EF4-FFF2-40B4-BE49-F238E27FC236}">
                <a16:creationId xmlns:a16="http://schemas.microsoft.com/office/drawing/2014/main" id="{00CFBF9B-2166-7E90-6563-E2902BD0554F}"/>
              </a:ext>
            </a:extLst>
          </p:cNvPr>
          <p:cNvSpPr>
            <a:spLocks noGrp="1"/>
          </p:cNvSpPr>
          <p:nvPr>
            <p:ph type="sldNum" sz="quarter" idx="12"/>
          </p:nvPr>
        </p:nvSpPr>
        <p:spPr/>
        <p:txBody>
          <a:bodyPr/>
          <a:lstStyle/>
          <a:p>
            <a:fld id="{B6F15528-21DE-4FAA-801E-634DDDAF4B2B}" type="slidenum">
              <a:rPr lang="en-US" smtClean="0"/>
              <a:pPr/>
              <a:t>10</a:t>
            </a:fld>
            <a:endParaRPr lang="en-US"/>
          </a:p>
        </p:txBody>
      </p:sp>
      <p:pic>
        <p:nvPicPr>
          <p:cNvPr id="12" name="Picture 11" descr="A graph of a graph&#10;&#10;AI-generated content may be incorrect.">
            <a:extLst>
              <a:ext uri="{FF2B5EF4-FFF2-40B4-BE49-F238E27FC236}">
                <a16:creationId xmlns:a16="http://schemas.microsoft.com/office/drawing/2014/main" id="{B5812604-8E1A-1F00-A79B-D1DD3976BEFA}"/>
              </a:ext>
            </a:extLst>
          </p:cNvPr>
          <p:cNvPicPr>
            <a:picLocks noChangeAspect="1"/>
          </p:cNvPicPr>
          <p:nvPr/>
        </p:nvPicPr>
        <p:blipFill>
          <a:blip r:embed="rId6"/>
          <a:stretch>
            <a:fillRect/>
          </a:stretch>
        </p:blipFill>
        <p:spPr>
          <a:xfrm>
            <a:off x="11245067" y="1975415"/>
            <a:ext cx="6006212" cy="59112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8708" y="5143500"/>
            <a:ext cx="6071796" cy="1419282"/>
          </a:xfrm>
          <a:custGeom>
            <a:avLst/>
            <a:gdLst/>
            <a:ahLst/>
            <a:cxnLst/>
            <a:rect l="l" t="t" r="r" b="b"/>
            <a:pathLst>
              <a:path w="6071796" h="1419282">
                <a:moveTo>
                  <a:pt x="0" y="0"/>
                </a:moveTo>
                <a:lnTo>
                  <a:pt x="6071796" y="0"/>
                </a:lnTo>
                <a:lnTo>
                  <a:pt x="6071796" y="1419282"/>
                </a:lnTo>
                <a:lnTo>
                  <a:pt x="0" y="1419282"/>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Data Analysis - SSC</a:t>
            </a:r>
          </a:p>
        </p:txBody>
      </p:sp>
      <p:sp>
        <p:nvSpPr>
          <p:cNvPr id="5" name="TextBox 5"/>
          <p:cNvSpPr txBox="1"/>
          <p:nvPr/>
        </p:nvSpPr>
        <p:spPr>
          <a:xfrm>
            <a:off x="1028700" y="1707188"/>
            <a:ext cx="16230600" cy="6873356"/>
          </a:xfrm>
          <a:prstGeom prst="rect">
            <a:avLst/>
          </a:prstGeom>
        </p:spPr>
        <p:txBody>
          <a:bodyPr lIns="0" tIns="0" rIns="0" bIns="0" rtlCol="0" anchor="t">
            <a:spAutoFit/>
          </a:bodyPr>
          <a:lstStyle/>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Collected raw turbidity data (NTU):</a:t>
            </a:r>
          </a:p>
          <a:p>
            <a:pPr marL="1209032" lvl="2" indent="-403011" algn="l">
              <a:lnSpc>
                <a:spcPts val="4479"/>
              </a:lnSpc>
              <a:buFont typeface="Arial"/>
              <a:buChar char="⚬"/>
            </a:pPr>
            <a:r>
              <a:rPr lang="en-US" sz="2799" dirty="0">
                <a:solidFill>
                  <a:srgbClr val="122A1B"/>
                </a:solidFill>
                <a:latin typeface="Canva Sans"/>
                <a:ea typeface="Canva Sans"/>
                <a:cs typeface="Canva Sans"/>
                <a:sym typeface="Canva Sans"/>
              </a:rPr>
              <a:t>Quality controlled</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Converted to SSC (mg/L) using a site-specific calibration curve</a:t>
            </a:r>
          </a:p>
          <a:p>
            <a:pPr algn="l">
              <a:lnSpc>
                <a:spcPts val="4479"/>
              </a:lnSpc>
            </a:pPr>
            <a:endParaRPr lang="en-US" sz="2799" dirty="0">
              <a:solidFill>
                <a:srgbClr val="122A1B"/>
              </a:solidFill>
              <a:latin typeface="Canva Sans"/>
              <a:ea typeface="Canva Sans"/>
              <a:cs typeface="Canva Sans"/>
              <a:sym typeface="Canva Sans"/>
            </a:endParaRPr>
          </a:p>
          <a:p>
            <a:pPr algn="l">
              <a:lnSpc>
                <a:spcPts val="4479"/>
              </a:lnSpc>
            </a:pPr>
            <a:endParaRPr lang="en-US" sz="2799" dirty="0">
              <a:solidFill>
                <a:srgbClr val="122A1B"/>
              </a:solidFill>
              <a:latin typeface="Canva Sans"/>
              <a:ea typeface="Canva Sans"/>
              <a:cs typeface="Canva Sans"/>
              <a:sym typeface="Canva Sans"/>
            </a:endParaRP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Quantify difference between bare and vegetated sites</a:t>
            </a:r>
          </a:p>
          <a:p>
            <a:pPr algn="l">
              <a:lnSpc>
                <a:spcPts val="4479"/>
              </a:lnSpc>
            </a:pPr>
            <a:endParaRPr lang="en-US" sz="2799" dirty="0">
              <a:solidFill>
                <a:srgbClr val="122A1B"/>
              </a:solidFill>
              <a:latin typeface="Canva Sans"/>
              <a:ea typeface="Canva Sans"/>
              <a:cs typeface="Canva Sans"/>
              <a:sym typeface="Canva Sans"/>
            </a:endParaRPr>
          </a:p>
          <a:p>
            <a:pPr algn="l">
              <a:lnSpc>
                <a:spcPts val="4479"/>
              </a:lnSpc>
            </a:pPr>
            <a:endParaRPr lang="en-US" sz="2799" dirty="0">
              <a:solidFill>
                <a:srgbClr val="122A1B"/>
              </a:solidFill>
              <a:latin typeface="Canva Sans"/>
              <a:ea typeface="Canva Sans"/>
              <a:cs typeface="Canva Sans"/>
              <a:sym typeface="Canva Sans"/>
            </a:endParaRPr>
          </a:p>
          <a:p>
            <a:pPr algn="l">
              <a:lnSpc>
                <a:spcPts val="4479"/>
              </a:lnSpc>
            </a:pPr>
            <a:endParaRPr lang="en-US" sz="2799" dirty="0">
              <a:solidFill>
                <a:srgbClr val="122A1B"/>
              </a:solidFill>
              <a:latin typeface="Canva Sans"/>
              <a:ea typeface="Canva Sans"/>
              <a:cs typeface="Canva Sans"/>
              <a:sym typeface="Canva Sans"/>
            </a:endParaRP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Separate data into sparse and dense canopy periods</a:t>
            </a:r>
          </a:p>
          <a:p>
            <a:pPr algn="l">
              <a:lnSpc>
                <a:spcPts val="4479"/>
              </a:lnSpc>
            </a:pPr>
            <a:endParaRPr lang="en-US" sz="2799" dirty="0">
              <a:solidFill>
                <a:srgbClr val="122A1B"/>
              </a:solidFill>
              <a:latin typeface="Canva Sans"/>
              <a:ea typeface="Canva Sans"/>
              <a:cs typeface="Canva Sans"/>
              <a:sym typeface="Canva Sans"/>
            </a:endParaRPr>
          </a:p>
          <a:p>
            <a:pPr algn="l">
              <a:lnSpc>
                <a:spcPts val="4479"/>
              </a:lnSpc>
            </a:pPr>
            <a:endParaRPr lang="en-US" sz="2799" dirty="0">
              <a:solidFill>
                <a:srgbClr val="122A1B"/>
              </a:solidFill>
              <a:latin typeface="Canva Sans"/>
              <a:ea typeface="Canva Sans"/>
              <a:cs typeface="Canva Sans"/>
              <a:sym typeface="Canva Sans"/>
            </a:endParaRPr>
          </a:p>
        </p:txBody>
      </p:sp>
      <p:sp>
        <p:nvSpPr>
          <p:cNvPr id="6" name="Freeform 6"/>
          <p:cNvSpPr/>
          <p:nvPr/>
        </p:nvSpPr>
        <p:spPr>
          <a:xfrm>
            <a:off x="2318708" y="3511362"/>
            <a:ext cx="6071796" cy="812501"/>
          </a:xfrm>
          <a:custGeom>
            <a:avLst/>
            <a:gdLst/>
            <a:ahLst/>
            <a:cxnLst/>
            <a:rect l="l" t="t" r="r" b="b"/>
            <a:pathLst>
              <a:path w="6071796" h="812501">
                <a:moveTo>
                  <a:pt x="0" y="0"/>
                </a:moveTo>
                <a:lnTo>
                  <a:pt x="6071796" y="0"/>
                </a:lnTo>
                <a:lnTo>
                  <a:pt x="6071796" y="812501"/>
                </a:lnTo>
                <a:lnTo>
                  <a:pt x="0" y="812501"/>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287313" y="9619607"/>
            <a:ext cx="1482775" cy="464820"/>
          </a:xfrm>
          <a:prstGeom prst="rect">
            <a:avLst/>
          </a:prstGeom>
        </p:spPr>
        <p:txBody>
          <a:bodyPr lIns="0" tIns="0" rIns="0" bIns="0" rtlCol="0" anchor="t">
            <a:spAutoFit/>
          </a:bodyPr>
          <a:lstStyle/>
          <a:p>
            <a:pPr algn="ctr">
              <a:lnSpc>
                <a:spcPts val="3780"/>
              </a:lnSpc>
              <a:spcBef>
                <a:spcPct val="0"/>
              </a:spcBef>
            </a:pPr>
            <a:r>
              <a:rPr lang="en-US" sz="2700" b="1">
                <a:solidFill>
                  <a:srgbClr val="737373"/>
                </a:solidFill>
                <a:latin typeface="Canva Sans Bold"/>
                <a:ea typeface="Canva Sans Bold"/>
                <a:cs typeface="Canva Sans Bold"/>
                <a:sym typeface="Canva Sans Bold"/>
              </a:rPr>
              <a:t>Methods</a:t>
            </a:r>
          </a:p>
        </p:txBody>
      </p:sp>
      <p:sp>
        <p:nvSpPr>
          <p:cNvPr id="10" name="Slide Number Placeholder 9">
            <a:extLst>
              <a:ext uri="{FF2B5EF4-FFF2-40B4-BE49-F238E27FC236}">
                <a16:creationId xmlns:a16="http://schemas.microsoft.com/office/drawing/2014/main" id="{A5FEA2D7-32D3-6C9E-A63B-5720C18D814B}"/>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615231"/>
            <a:ext cx="11228764" cy="5588208"/>
            <a:chOff x="0" y="0"/>
            <a:chExt cx="14971685" cy="7450944"/>
          </a:xfrm>
        </p:grpSpPr>
        <p:sp>
          <p:nvSpPr>
            <p:cNvPr id="3" name="Freeform 3"/>
            <p:cNvSpPr/>
            <p:nvPr/>
          </p:nvSpPr>
          <p:spPr>
            <a:xfrm>
              <a:off x="0" y="0"/>
              <a:ext cx="14971685" cy="7450944"/>
            </a:xfrm>
            <a:custGeom>
              <a:avLst/>
              <a:gdLst/>
              <a:ahLst/>
              <a:cxnLst/>
              <a:rect l="l" t="t" r="r" b="b"/>
              <a:pathLst>
                <a:path w="14971685" h="7450944">
                  <a:moveTo>
                    <a:pt x="0" y="0"/>
                  </a:moveTo>
                  <a:lnTo>
                    <a:pt x="14971685" y="0"/>
                  </a:lnTo>
                  <a:lnTo>
                    <a:pt x="14971685" y="7450944"/>
                  </a:lnTo>
                  <a:lnTo>
                    <a:pt x="0" y="7450944"/>
                  </a:lnTo>
                  <a:lnTo>
                    <a:pt x="0" y="0"/>
                  </a:lnTo>
                  <a:close/>
                </a:path>
              </a:pathLst>
            </a:custGeom>
            <a:blipFill>
              <a:blip r:embed="rId3"/>
              <a:stretch>
                <a:fillRect l="-9438" t="-49746" r="-8664" b="-33578"/>
              </a:stretch>
            </a:blipFill>
          </p:spPr>
          <p:txBody>
            <a:bodyPr/>
            <a:lstStyle/>
            <a:p>
              <a:endParaRPr lang="en-US"/>
            </a:p>
          </p:txBody>
        </p:sp>
        <p:sp>
          <p:nvSpPr>
            <p:cNvPr id="4" name="TextBox 4"/>
            <p:cNvSpPr txBox="1"/>
            <p:nvPr/>
          </p:nvSpPr>
          <p:spPr>
            <a:xfrm>
              <a:off x="387734" y="4733663"/>
              <a:ext cx="1120180" cy="622723"/>
            </a:xfrm>
            <a:prstGeom prst="rect">
              <a:avLst/>
            </a:prstGeom>
          </p:spPr>
          <p:txBody>
            <a:bodyPr lIns="0" tIns="0" rIns="0" bIns="0" rtlCol="0" anchor="t">
              <a:spAutoFit/>
            </a:bodyPr>
            <a:lstStyle/>
            <a:p>
              <a:pPr algn="ctr">
                <a:lnSpc>
                  <a:spcPts val="3920"/>
                </a:lnSpc>
                <a:spcBef>
                  <a:spcPct val="0"/>
                </a:spcBef>
              </a:pPr>
              <a:r>
                <a:rPr lang="en-US" sz="2800" b="1">
                  <a:solidFill>
                    <a:srgbClr val="FFFFFF"/>
                  </a:solidFill>
                  <a:latin typeface="Canva Sans Bold"/>
                  <a:ea typeface="Canva Sans Bold"/>
                  <a:cs typeface="Canva Sans Bold"/>
                  <a:sym typeface="Canva Sans Bold"/>
                </a:rPr>
                <a:t>April</a:t>
              </a:r>
            </a:p>
          </p:txBody>
        </p:sp>
        <p:sp>
          <p:nvSpPr>
            <p:cNvPr id="5" name="TextBox 5"/>
            <p:cNvSpPr txBox="1"/>
            <p:nvPr/>
          </p:nvSpPr>
          <p:spPr>
            <a:xfrm>
              <a:off x="5225993" y="4733663"/>
              <a:ext cx="1214304" cy="622723"/>
            </a:xfrm>
            <a:prstGeom prst="rect">
              <a:avLst/>
            </a:prstGeom>
          </p:spPr>
          <p:txBody>
            <a:bodyPr wrap="square" lIns="0" tIns="0" rIns="0" bIns="0" rtlCol="0" anchor="t">
              <a:spAutoFit/>
            </a:bodyPr>
            <a:lstStyle/>
            <a:p>
              <a:pPr algn="ctr">
                <a:lnSpc>
                  <a:spcPts val="3920"/>
                </a:lnSpc>
                <a:spcBef>
                  <a:spcPct val="0"/>
                </a:spcBef>
              </a:pPr>
              <a:r>
                <a:rPr lang="en-US" sz="2800" b="1" dirty="0">
                  <a:solidFill>
                    <a:srgbClr val="FFFFFF"/>
                  </a:solidFill>
                  <a:latin typeface="Canva Sans Bold"/>
                  <a:ea typeface="Canva Sans Bold"/>
                  <a:cs typeface="Canva Sans Bold"/>
                  <a:sym typeface="Canva Sans Bold"/>
                </a:rPr>
                <a:t>July</a:t>
              </a:r>
            </a:p>
          </p:txBody>
        </p:sp>
        <p:sp>
          <p:nvSpPr>
            <p:cNvPr id="6" name="TextBox 6"/>
            <p:cNvSpPr txBox="1"/>
            <p:nvPr/>
          </p:nvSpPr>
          <p:spPr>
            <a:xfrm>
              <a:off x="9982758" y="4765844"/>
              <a:ext cx="2768041" cy="622723"/>
            </a:xfrm>
            <a:prstGeom prst="rect">
              <a:avLst/>
            </a:prstGeom>
          </p:spPr>
          <p:txBody>
            <a:bodyPr wrap="square" lIns="0" tIns="0" rIns="0" bIns="0" rtlCol="0" anchor="t">
              <a:spAutoFit/>
            </a:bodyPr>
            <a:lstStyle/>
            <a:p>
              <a:pPr algn="ctr">
                <a:lnSpc>
                  <a:spcPts val="3920"/>
                </a:lnSpc>
                <a:spcBef>
                  <a:spcPct val="0"/>
                </a:spcBef>
              </a:pPr>
              <a:r>
                <a:rPr lang="en-US" sz="2800" b="1" dirty="0">
                  <a:solidFill>
                    <a:srgbClr val="FFFFFF"/>
                  </a:solidFill>
                  <a:latin typeface="Canva Sans Bold"/>
                  <a:ea typeface="Canva Sans Bold"/>
                  <a:cs typeface="Canva Sans Bold"/>
                  <a:sym typeface="Canva Sans Bold"/>
                </a:rPr>
                <a:t>September</a:t>
              </a:r>
            </a:p>
          </p:txBody>
        </p:sp>
      </p:grpSp>
      <p:sp>
        <p:nvSpPr>
          <p:cNvPr id="8" name="Freeform 8"/>
          <p:cNvSpPr/>
          <p:nvPr/>
        </p:nvSpPr>
        <p:spPr>
          <a:xfrm>
            <a:off x="1114960" y="3741699"/>
            <a:ext cx="7415592" cy="4052828"/>
          </a:xfrm>
          <a:custGeom>
            <a:avLst/>
            <a:gdLst/>
            <a:ahLst/>
            <a:cxnLst/>
            <a:rect l="l" t="t" r="r" b="b"/>
            <a:pathLst>
              <a:path w="1953078" h="1067411">
                <a:moveTo>
                  <a:pt x="0" y="0"/>
                </a:moveTo>
                <a:lnTo>
                  <a:pt x="1953078" y="0"/>
                </a:lnTo>
                <a:lnTo>
                  <a:pt x="1953078" y="1067411"/>
                </a:lnTo>
                <a:lnTo>
                  <a:pt x="0" y="1067411"/>
                </a:lnTo>
                <a:close/>
              </a:path>
            </a:pathLst>
          </a:custGeom>
          <a:solidFill>
            <a:srgbClr val="000000">
              <a:alpha val="0"/>
            </a:srgbClr>
          </a:solidFill>
          <a:ln w="57150" cap="sq">
            <a:solidFill>
              <a:srgbClr val="F1AF3B"/>
            </a:solidFill>
            <a:prstDash val="solid"/>
            <a:miter/>
          </a:ln>
        </p:spPr>
        <p:txBody>
          <a:bodyPr/>
          <a:lstStyle/>
          <a:p>
            <a:endParaRPr lang="en-US"/>
          </a:p>
        </p:txBody>
      </p:sp>
      <p:sp>
        <p:nvSpPr>
          <p:cNvPr id="9" name="TextBox 9"/>
          <p:cNvSpPr txBox="1"/>
          <p:nvPr/>
        </p:nvSpPr>
        <p:spPr>
          <a:xfrm>
            <a:off x="1114960" y="3560873"/>
            <a:ext cx="7415592" cy="4233654"/>
          </a:xfrm>
          <a:prstGeom prst="rect">
            <a:avLst/>
          </a:prstGeom>
        </p:spPr>
        <p:txBody>
          <a:bodyPr lIns="50800" tIns="50800" rIns="50800" bIns="50800" rtlCol="0" anchor="ctr"/>
          <a:lstStyle/>
          <a:p>
            <a:pPr algn="ctr">
              <a:lnSpc>
                <a:spcPts val="2800"/>
              </a:lnSpc>
            </a:pPr>
            <a:endParaRPr/>
          </a:p>
        </p:txBody>
      </p:sp>
      <p:grpSp>
        <p:nvGrpSpPr>
          <p:cNvPr id="10" name="Group 10"/>
          <p:cNvGrpSpPr/>
          <p:nvPr/>
        </p:nvGrpSpPr>
        <p:grpSpPr>
          <a:xfrm>
            <a:off x="2246700" y="5477702"/>
            <a:ext cx="304694" cy="290412"/>
            <a:chOff x="0" y="0"/>
            <a:chExt cx="812800" cy="774700"/>
          </a:xfrm>
        </p:grpSpPr>
        <p:sp>
          <p:nvSpPr>
            <p:cNvPr id="11" name="Freeform 1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004AAD"/>
            </a:solidFill>
          </p:spPr>
          <p:txBody>
            <a:bodyPr/>
            <a:lstStyle/>
            <a:p>
              <a:endParaRPr lang="en-US"/>
            </a:p>
          </p:txBody>
        </p:sp>
        <p:sp>
          <p:nvSpPr>
            <p:cNvPr id="12" name="TextBox 12"/>
            <p:cNvSpPr txBox="1"/>
            <p:nvPr/>
          </p:nvSpPr>
          <p:spPr>
            <a:xfrm>
              <a:off x="228600" y="219075"/>
              <a:ext cx="355600" cy="390525"/>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Defining the Meadow Over Time</a:t>
            </a:r>
          </a:p>
        </p:txBody>
      </p:sp>
      <p:sp>
        <p:nvSpPr>
          <p:cNvPr id="15" name="TextBox 15"/>
          <p:cNvSpPr txBox="1"/>
          <p:nvPr/>
        </p:nvSpPr>
        <p:spPr>
          <a:xfrm>
            <a:off x="1028700" y="2055428"/>
            <a:ext cx="16230600" cy="1086486"/>
          </a:xfrm>
          <a:prstGeom prst="rect">
            <a:avLst/>
          </a:prstGeom>
        </p:spPr>
        <p:txBody>
          <a:bodyPr lIns="0" tIns="0" rIns="0" bIns="0" rtlCol="0" anchor="t">
            <a:spAutoFit/>
          </a:bodyPr>
          <a:lstStyle/>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Vegetated site is not a static system; density increased over time</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Variability allows correlation with density and attenuation</a:t>
            </a:r>
          </a:p>
        </p:txBody>
      </p:sp>
      <p:sp>
        <p:nvSpPr>
          <p:cNvPr id="16" name="TextBox 16"/>
          <p:cNvSpPr txBox="1"/>
          <p:nvPr/>
        </p:nvSpPr>
        <p:spPr>
          <a:xfrm>
            <a:off x="414375" y="9619607"/>
            <a:ext cx="1566825"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Results</a:t>
            </a:r>
          </a:p>
        </p:txBody>
      </p:sp>
      <p:sp>
        <p:nvSpPr>
          <p:cNvPr id="17" name="TextBox 17"/>
          <p:cNvSpPr txBox="1"/>
          <p:nvPr/>
        </p:nvSpPr>
        <p:spPr>
          <a:xfrm>
            <a:off x="12858199" y="3636924"/>
            <a:ext cx="5001836" cy="5020311"/>
          </a:xfrm>
          <a:prstGeom prst="rect">
            <a:avLst/>
          </a:prstGeom>
        </p:spPr>
        <p:txBody>
          <a:bodyPr lIns="0" tIns="0" rIns="0" bIns="0" rtlCol="0" anchor="t">
            <a:spAutoFit/>
          </a:bodyPr>
          <a:lstStyle/>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April - Sparse </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32% total</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40% near sensor</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July - Dense </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41% total</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76% near sensor</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September - Dense</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48% total</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80% near sensor</a:t>
            </a:r>
          </a:p>
        </p:txBody>
      </p:sp>
      <p:grpSp>
        <p:nvGrpSpPr>
          <p:cNvPr id="18" name="Group 18"/>
          <p:cNvGrpSpPr/>
          <p:nvPr/>
        </p:nvGrpSpPr>
        <p:grpSpPr>
          <a:xfrm>
            <a:off x="5858923" y="5477702"/>
            <a:ext cx="304694" cy="290412"/>
            <a:chOff x="0" y="0"/>
            <a:chExt cx="812800" cy="774700"/>
          </a:xfrm>
        </p:grpSpPr>
        <p:sp>
          <p:nvSpPr>
            <p:cNvPr id="19" name="Freeform 19"/>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004AAD"/>
            </a:solidFill>
          </p:spPr>
          <p:txBody>
            <a:bodyPr/>
            <a:lstStyle/>
            <a:p>
              <a:endParaRPr lang="en-US"/>
            </a:p>
          </p:txBody>
        </p:sp>
        <p:sp>
          <p:nvSpPr>
            <p:cNvPr id="20" name="TextBox 20"/>
            <p:cNvSpPr txBox="1"/>
            <p:nvPr/>
          </p:nvSpPr>
          <p:spPr>
            <a:xfrm>
              <a:off x="228600" y="219075"/>
              <a:ext cx="355600" cy="390525"/>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9474335" y="5477702"/>
            <a:ext cx="304694" cy="290412"/>
            <a:chOff x="0" y="0"/>
            <a:chExt cx="812800" cy="774700"/>
          </a:xfrm>
        </p:grpSpPr>
        <p:sp>
          <p:nvSpPr>
            <p:cNvPr id="22" name="Freeform 22"/>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004AAD"/>
            </a:solidFill>
          </p:spPr>
          <p:txBody>
            <a:bodyPr/>
            <a:lstStyle/>
            <a:p>
              <a:endParaRPr lang="en-US"/>
            </a:p>
          </p:txBody>
        </p:sp>
        <p:sp>
          <p:nvSpPr>
            <p:cNvPr id="23" name="TextBox 23"/>
            <p:cNvSpPr txBox="1"/>
            <p:nvPr/>
          </p:nvSpPr>
          <p:spPr>
            <a:xfrm>
              <a:off x="228600" y="219075"/>
              <a:ext cx="355600" cy="390525"/>
            </a:xfrm>
            <a:prstGeom prst="rect">
              <a:avLst/>
            </a:prstGeom>
          </p:spPr>
          <p:txBody>
            <a:bodyPr lIns="50800" tIns="50800" rIns="50800" bIns="50800" rtlCol="0" anchor="ctr"/>
            <a:lstStyle/>
            <a:p>
              <a:pPr algn="ctr">
                <a:lnSpc>
                  <a:spcPts val="2800"/>
                </a:lnSpc>
              </a:pPr>
              <a:endParaRPr/>
            </a:p>
          </p:txBody>
        </p:sp>
      </p:grpSp>
      <p:sp>
        <p:nvSpPr>
          <p:cNvPr id="25" name="Slide Number Placeholder 24">
            <a:extLst>
              <a:ext uri="{FF2B5EF4-FFF2-40B4-BE49-F238E27FC236}">
                <a16:creationId xmlns:a16="http://schemas.microsoft.com/office/drawing/2014/main" id="{C07C9E0D-E3EA-D23D-18F4-31CA0C9DA2C2}"/>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69502" y="1975055"/>
            <a:ext cx="5142835" cy="3744584"/>
          </a:xfrm>
          <a:custGeom>
            <a:avLst/>
            <a:gdLst/>
            <a:ahLst/>
            <a:cxnLst/>
            <a:rect l="l" t="t" r="r" b="b"/>
            <a:pathLst>
              <a:path w="5142835" h="3744584">
                <a:moveTo>
                  <a:pt x="0" y="0"/>
                </a:moveTo>
                <a:lnTo>
                  <a:pt x="5142834" y="0"/>
                </a:lnTo>
                <a:lnTo>
                  <a:pt x="5142834" y="3744584"/>
                </a:lnTo>
                <a:lnTo>
                  <a:pt x="0" y="3744584"/>
                </a:lnTo>
                <a:lnTo>
                  <a:pt x="0" y="0"/>
                </a:lnTo>
                <a:close/>
              </a:path>
            </a:pathLst>
          </a:custGeom>
          <a:blipFill>
            <a:blip r:embed="rId3"/>
            <a:stretch>
              <a:fillRect/>
            </a:stretch>
          </a:blipFill>
          <a:ln w="9525" cap="sq">
            <a:solidFill>
              <a:srgbClr val="737373"/>
            </a:solidFill>
            <a:prstDash val="solid"/>
            <a:miter/>
          </a:ln>
        </p:spPr>
        <p:txBody>
          <a:bodyPr/>
          <a:lstStyle/>
          <a:p>
            <a:endParaRPr lang="en-US"/>
          </a:p>
        </p:txBody>
      </p:sp>
      <p:sp>
        <p:nvSpPr>
          <p:cNvPr id="3" name="Freeform 3"/>
          <p:cNvSpPr/>
          <p:nvPr/>
        </p:nvSpPr>
        <p:spPr>
          <a:xfrm>
            <a:off x="11469502" y="5923001"/>
            <a:ext cx="5157079" cy="3957591"/>
          </a:xfrm>
          <a:custGeom>
            <a:avLst/>
            <a:gdLst/>
            <a:ahLst/>
            <a:cxnLst/>
            <a:rect l="l" t="t" r="r" b="b"/>
            <a:pathLst>
              <a:path w="5157079" h="3957591">
                <a:moveTo>
                  <a:pt x="0" y="0"/>
                </a:moveTo>
                <a:lnTo>
                  <a:pt x="5157079" y="0"/>
                </a:lnTo>
                <a:lnTo>
                  <a:pt x="5157079" y="3957591"/>
                </a:lnTo>
                <a:lnTo>
                  <a:pt x="0" y="3957591"/>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E5725"/>
                </a:solidFill>
                <a:latin typeface="Canva Sans Bold"/>
                <a:ea typeface="Canva Sans Bold"/>
                <a:cs typeface="Canva Sans Bold"/>
                <a:sym typeface="Canva Sans Bold"/>
              </a:rPr>
              <a:t>Wave Characteristics</a:t>
            </a:r>
          </a:p>
        </p:txBody>
      </p:sp>
      <p:sp>
        <p:nvSpPr>
          <p:cNvPr id="5" name="TextBox 5"/>
          <p:cNvSpPr txBox="1"/>
          <p:nvPr/>
        </p:nvSpPr>
        <p:spPr>
          <a:xfrm>
            <a:off x="1028700" y="2055428"/>
            <a:ext cx="9172064" cy="4458336"/>
          </a:xfrm>
          <a:prstGeom prst="rect">
            <a:avLst/>
          </a:prstGeom>
        </p:spPr>
        <p:txBody>
          <a:bodyPr lIns="0" tIns="0" rIns="0" bIns="0" rtlCol="0" anchor="t">
            <a:spAutoFit/>
          </a:bodyPr>
          <a:lstStyle/>
          <a:p>
            <a:pPr marL="604516" lvl="1" indent="-302258" algn="l">
              <a:lnSpc>
                <a:spcPts val="4479"/>
              </a:lnSpc>
              <a:buFont typeface="Arial"/>
              <a:buChar char="•"/>
            </a:pPr>
            <a:r>
              <a:rPr lang="en-US" sz="2799" dirty="0">
                <a:solidFill>
                  <a:srgbClr val="122B15"/>
                </a:solidFill>
                <a:latin typeface="Canva Sans"/>
                <a:ea typeface="Canva Sans"/>
                <a:cs typeface="Canva Sans"/>
                <a:sym typeface="Canva Sans"/>
              </a:rPr>
              <a:t>Data analysis focuses on Apr - Mid Jun</a:t>
            </a:r>
          </a:p>
          <a:p>
            <a:pPr marL="604516" lvl="1" indent="-302258" algn="l">
              <a:lnSpc>
                <a:spcPts val="4479"/>
              </a:lnSpc>
              <a:buFont typeface="Arial"/>
              <a:buChar char="•"/>
            </a:pPr>
            <a:r>
              <a:rPr lang="en-US" sz="2799" dirty="0">
                <a:solidFill>
                  <a:srgbClr val="122B15"/>
                </a:solidFill>
                <a:latin typeface="Canva Sans"/>
                <a:ea typeface="Canva Sans"/>
                <a:cs typeface="Canva Sans"/>
                <a:sym typeface="Canva Sans"/>
              </a:rPr>
              <a:t>Reference climate: Lagoon is characterized by low-energy, fetch limited wind waves</a:t>
            </a:r>
          </a:p>
          <a:p>
            <a:pPr marL="1209032" lvl="2" indent="-403011" algn="l">
              <a:lnSpc>
                <a:spcPts val="4479"/>
              </a:lnSpc>
              <a:buFont typeface="Arial"/>
              <a:buChar char="⚬"/>
            </a:pPr>
            <a:r>
              <a:rPr lang="en-US" sz="2799" dirty="0">
                <a:solidFill>
                  <a:srgbClr val="122B15"/>
                </a:solidFill>
                <a:latin typeface="Canva Sans"/>
                <a:ea typeface="Canva Sans"/>
                <a:cs typeface="Canva Sans"/>
                <a:sym typeface="Canva Sans"/>
              </a:rPr>
              <a:t>80th percentile wave height (H80) = 6.2-6.9 cm</a:t>
            </a:r>
          </a:p>
          <a:p>
            <a:pPr marL="1209032" lvl="2" indent="-403011" algn="l">
              <a:lnSpc>
                <a:spcPts val="4479"/>
              </a:lnSpc>
              <a:buFont typeface="Arial"/>
              <a:buChar char="⚬"/>
            </a:pPr>
            <a:r>
              <a:rPr lang="en-US" sz="2799" dirty="0">
                <a:solidFill>
                  <a:srgbClr val="122B15"/>
                </a:solidFill>
                <a:latin typeface="Canva Sans"/>
                <a:ea typeface="Canva Sans"/>
                <a:cs typeface="Canva Sans"/>
                <a:sym typeface="Canva Sans"/>
              </a:rPr>
              <a:t>Median avg. wave period, </a:t>
            </a:r>
            <a:r>
              <a:rPr lang="en-US" sz="2799" dirty="0" err="1">
                <a:solidFill>
                  <a:srgbClr val="122B15"/>
                </a:solidFill>
                <a:latin typeface="Canva Sans"/>
                <a:ea typeface="Canva Sans"/>
                <a:cs typeface="Canva Sans"/>
                <a:sym typeface="Canva Sans"/>
              </a:rPr>
              <a:t>Tavg</a:t>
            </a:r>
            <a:r>
              <a:rPr lang="en-US" sz="2799" dirty="0">
                <a:solidFill>
                  <a:srgbClr val="122B15"/>
                </a:solidFill>
                <a:latin typeface="Canva Sans"/>
                <a:ea typeface="Canva Sans"/>
                <a:cs typeface="Canva Sans"/>
                <a:sym typeface="Canva Sans"/>
              </a:rPr>
              <a:t>: 1.22 s</a:t>
            </a:r>
          </a:p>
          <a:p>
            <a:pPr marL="604516" lvl="1" indent="-302258" algn="l">
              <a:lnSpc>
                <a:spcPts val="4479"/>
              </a:lnSpc>
              <a:buFont typeface="Arial"/>
              <a:buChar char="•"/>
            </a:pPr>
            <a:r>
              <a:rPr lang="en-US" sz="2799" dirty="0">
                <a:solidFill>
                  <a:srgbClr val="122B15"/>
                </a:solidFill>
                <a:latin typeface="Canva Sans"/>
                <a:ea typeface="Canva Sans"/>
                <a:cs typeface="Canva Sans"/>
                <a:sym typeface="Canva Sans"/>
              </a:rPr>
              <a:t>Sites experience similar wave forcing in the early growth period validating bare site as a viable reference</a:t>
            </a:r>
          </a:p>
        </p:txBody>
      </p:sp>
      <p:sp>
        <p:nvSpPr>
          <p:cNvPr id="6" name="TextBox 6"/>
          <p:cNvSpPr txBox="1"/>
          <p:nvPr/>
        </p:nvSpPr>
        <p:spPr>
          <a:xfrm>
            <a:off x="414375" y="9619606"/>
            <a:ext cx="1566825" cy="454868"/>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Results</a:t>
            </a:r>
          </a:p>
        </p:txBody>
      </p:sp>
      <p:sp>
        <p:nvSpPr>
          <p:cNvPr id="10" name="Slide Number Placeholder 9">
            <a:extLst>
              <a:ext uri="{FF2B5EF4-FFF2-40B4-BE49-F238E27FC236}">
                <a16:creationId xmlns:a16="http://schemas.microsoft.com/office/drawing/2014/main" id="{BF626813-C7A3-908B-C8C1-FB948B75F740}"/>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29000" y="5779310"/>
            <a:ext cx="5715000" cy="4190994"/>
          </a:xfrm>
          <a:custGeom>
            <a:avLst/>
            <a:gdLst/>
            <a:ahLst/>
            <a:cxnLst/>
            <a:rect l="l" t="t" r="r" b="b"/>
            <a:pathLst>
              <a:path w="5221681" h="4033898">
                <a:moveTo>
                  <a:pt x="0" y="0"/>
                </a:moveTo>
                <a:lnTo>
                  <a:pt x="5221681" y="0"/>
                </a:lnTo>
                <a:lnTo>
                  <a:pt x="5221681" y="4033898"/>
                </a:lnTo>
                <a:lnTo>
                  <a:pt x="0" y="4033898"/>
                </a:lnTo>
                <a:lnTo>
                  <a:pt x="0" y="0"/>
                </a:lnTo>
                <a:close/>
              </a:path>
            </a:pathLst>
          </a:custGeom>
          <a:blipFill>
            <a:blip r:embed="rId3"/>
            <a:stretch>
              <a:fillRect r="-3003"/>
            </a:stretch>
          </a:blipFill>
        </p:spPr>
        <p:txBody>
          <a:bodyPr/>
          <a:lstStyle/>
          <a:p>
            <a:endParaRPr lang="en-US"/>
          </a:p>
        </p:txBody>
      </p:sp>
      <p:sp>
        <p:nvSpPr>
          <p:cNvPr id="4" name="TextBox 4"/>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Wave Energy Attenuation</a:t>
            </a:r>
          </a:p>
        </p:txBody>
      </p:sp>
      <p:sp>
        <p:nvSpPr>
          <p:cNvPr id="6" name="TextBox 6"/>
          <p:cNvSpPr txBox="1"/>
          <p:nvPr/>
        </p:nvSpPr>
        <p:spPr>
          <a:xfrm>
            <a:off x="1028700" y="2138045"/>
            <a:ext cx="9444336" cy="3987951"/>
          </a:xfrm>
          <a:prstGeom prst="rect">
            <a:avLst/>
          </a:prstGeom>
        </p:spPr>
        <p:txBody>
          <a:bodyPr lIns="0" tIns="0" rIns="0" bIns="0" rtlCol="0" anchor="t">
            <a:spAutoFit/>
          </a:bodyPr>
          <a:lstStyle/>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Wave energy attenuated by 18% overall</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Wave energy attenuation increases with wave energy</a:t>
            </a:r>
          </a:p>
          <a:p>
            <a:pPr marL="1209032" lvl="2" indent="-403011" algn="l">
              <a:lnSpc>
                <a:spcPts val="4479"/>
              </a:lnSpc>
              <a:buFont typeface="Arial"/>
              <a:buChar char="⚬"/>
            </a:pPr>
            <a:r>
              <a:rPr lang="en-US" sz="2799" dirty="0">
                <a:solidFill>
                  <a:srgbClr val="122A1B"/>
                </a:solidFill>
                <a:latin typeface="Canva Sans"/>
                <a:ea typeface="Canva Sans"/>
                <a:cs typeface="Canva Sans"/>
                <a:sym typeface="Canva Sans"/>
              </a:rPr>
              <a:t>Low E: 13.6%</a:t>
            </a:r>
          </a:p>
          <a:p>
            <a:pPr marL="1209032" lvl="2" indent="-403011" algn="l">
              <a:lnSpc>
                <a:spcPts val="4479"/>
              </a:lnSpc>
              <a:buFont typeface="Arial"/>
              <a:buChar char="⚬"/>
            </a:pPr>
            <a:r>
              <a:rPr lang="en-US" sz="2799" dirty="0">
                <a:solidFill>
                  <a:srgbClr val="122A1B"/>
                </a:solidFill>
                <a:latin typeface="Canva Sans"/>
                <a:ea typeface="Canva Sans"/>
                <a:cs typeface="Canva Sans"/>
                <a:sym typeface="Canva Sans"/>
              </a:rPr>
              <a:t>Medium E: 17.2%</a:t>
            </a:r>
          </a:p>
          <a:p>
            <a:pPr marL="1209032" lvl="2" indent="-403011" algn="l">
              <a:lnSpc>
                <a:spcPts val="4479"/>
              </a:lnSpc>
              <a:buFont typeface="Arial"/>
              <a:buChar char="⚬"/>
            </a:pPr>
            <a:r>
              <a:rPr lang="en-US" sz="2799" dirty="0">
                <a:solidFill>
                  <a:srgbClr val="122A1B"/>
                </a:solidFill>
                <a:latin typeface="Canva Sans"/>
                <a:ea typeface="Canva Sans"/>
                <a:cs typeface="Canva Sans"/>
                <a:sym typeface="Canva Sans"/>
              </a:rPr>
              <a:t>High E: 18.2%</a:t>
            </a:r>
          </a:p>
          <a:p>
            <a:pPr algn="l">
              <a:lnSpc>
                <a:spcPts val="4479"/>
              </a:lnSpc>
            </a:pPr>
            <a:endParaRPr lang="en-US" sz="2799" dirty="0">
              <a:solidFill>
                <a:srgbClr val="122A1B"/>
              </a:solidFill>
              <a:latin typeface="Canva Sans"/>
              <a:ea typeface="Canva Sans"/>
              <a:cs typeface="Canva Sans"/>
              <a:sym typeface="Canva Sans"/>
            </a:endParaRPr>
          </a:p>
        </p:txBody>
      </p:sp>
      <p:sp>
        <p:nvSpPr>
          <p:cNvPr id="7" name="TextBox 7"/>
          <p:cNvSpPr txBox="1"/>
          <p:nvPr/>
        </p:nvSpPr>
        <p:spPr>
          <a:xfrm>
            <a:off x="414375" y="9619607"/>
            <a:ext cx="1338225"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Results</a:t>
            </a:r>
          </a:p>
        </p:txBody>
      </p:sp>
      <p:sp>
        <p:nvSpPr>
          <p:cNvPr id="10" name="Slide Number Placeholder 9">
            <a:extLst>
              <a:ext uri="{FF2B5EF4-FFF2-40B4-BE49-F238E27FC236}">
                <a16:creationId xmlns:a16="http://schemas.microsoft.com/office/drawing/2014/main" id="{CA40D5A9-F0EF-601B-7FF1-27743C23BC2C}"/>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16" name="Picture 15" descr="A graph of energy and high energy&#10;&#10;AI-generated content may be incorrect.">
            <a:extLst>
              <a:ext uri="{FF2B5EF4-FFF2-40B4-BE49-F238E27FC236}">
                <a16:creationId xmlns:a16="http://schemas.microsoft.com/office/drawing/2014/main" id="{8D252AAE-A01B-E280-A8B8-A51C856D8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5596" y="2337422"/>
            <a:ext cx="7473704" cy="581153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68000" y="1755376"/>
            <a:ext cx="4643044" cy="3740230"/>
          </a:xfrm>
          <a:custGeom>
            <a:avLst/>
            <a:gdLst/>
            <a:ahLst/>
            <a:cxnLst/>
            <a:rect l="l" t="t" r="r" b="b"/>
            <a:pathLst>
              <a:path w="4643044" h="3740230">
                <a:moveTo>
                  <a:pt x="0" y="0"/>
                </a:moveTo>
                <a:lnTo>
                  <a:pt x="4643043" y="0"/>
                </a:lnTo>
                <a:lnTo>
                  <a:pt x="4643043" y="3740229"/>
                </a:lnTo>
                <a:lnTo>
                  <a:pt x="0" y="3740229"/>
                </a:lnTo>
                <a:lnTo>
                  <a:pt x="0" y="0"/>
                </a:lnTo>
                <a:close/>
              </a:path>
            </a:pathLst>
          </a:custGeom>
          <a:blipFill>
            <a:blip r:embed="rId3"/>
            <a:stretch>
              <a:fillRect/>
            </a:stretch>
          </a:blipFill>
        </p:spPr>
        <p:txBody>
          <a:bodyPr/>
          <a:lstStyle/>
          <a:p>
            <a:endParaRPr lang="en-US"/>
          </a:p>
        </p:txBody>
      </p:sp>
      <p:sp>
        <p:nvSpPr>
          <p:cNvPr id="3" name="Freeform 3"/>
          <p:cNvSpPr/>
          <p:nvPr/>
        </p:nvSpPr>
        <p:spPr>
          <a:xfrm>
            <a:off x="10668000" y="5760621"/>
            <a:ext cx="4643044" cy="3858986"/>
          </a:xfrm>
          <a:custGeom>
            <a:avLst/>
            <a:gdLst/>
            <a:ahLst/>
            <a:cxnLst/>
            <a:rect l="l" t="t" r="r" b="b"/>
            <a:pathLst>
              <a:path w="4174495" h="3672939">
                <a:moveTo>
                  <a:pt x="0" y="0"/>
                </a:moveTo>
                <a:lnTo>
                  <a:pt x="4174496" y="0"/>
                </a:lnTo>
                <a:lnTo>
                  <a:pt x="4174496" y="3672938"/>
                </a:lnTo>
                <a:lnTo>
                  <a:pt x="0" y="3672938"/>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SSC Characteristics</a:t>
            </a:r>
          </a:p>
        </p:txBody>
      </p:sp>
      <p:sp>
        <p:nvSpPr>
          <p:cNvPr id="6" name="TextBox 6"/>
          <p:cNvSpPr txBox="1"/>
          <p:nvPr/>
        </p:nvSpPr>
        <p:spPr>
          <a:xfrm>
            <a:off x="1163910" y="1801581"/>
            <a:ext cx="7221825" cy="5719194"/>
          </a:xfrm>
          <a:prstGeom prst="rect">
            <a:avLst/>
          </a:prstGeom>
        </p:spPr>
        <p:txBody>
          <a:bodyPr wrap="square" lIns="0" tIns="0" rIns="0" bIns="0" rtlCol="0" anchor="t">
            <a:spAutoFit/>
          </a:bodyPr>
          <a:lstStyle/>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SSC</a:t>
            </a:r>
            <a:r>
              <a:rPr lang="en-US" sz="2799" baseline="-25000" dirty="0">
                <a:solidFill>
                  <a:srgbClr val="122A1B"/>
                </a:solidFill>
                <a:latin typeface="Canva Sans"/>
                <a:ea typeface="Canva Sans"/>
                <a:cs typeface="Canva Sans"/>
                <a:sym typeface="Canva Sans"/>
              </a:rPr>
              <a:t>80, veg</a:t>
            </a:r>
            <a:r>
              <a:rPr lang="en-US" sz="2799" dirty="0">
                <a:solidFill>
                  <a:srgbClr val="122A1B"/>
                </a:solidFill>
                <a:latin typeface="Canva Sans"/>
                <a:ea typeface="Canva Sans"/>
                <a:cs typeface="Canva Sans"/>
                <a:sym typeface="Canva Sans"/>
              </a:rPr>
              <a:t>: 27.43 mg/L</a:t>
            </a:r>
          </a:p>
          <a:p>
            <a:pPr marL="604516" lvl="1" indent="-302258">
              <a:lnSpc>
                <a:spcPts val="4479"/>
              </a:lnSpc>
              <a:buFont typeface="Arial"/>
              <a:buChar char="•"/>
            </a:pPr>
            <a:r>
              <a:rPr lang="en-US" sz="2799" dirty="0">
                <a:solidFill>
                  <a:srgbClr val="122A1B"/>
                </a:solidFill>
                <a:latin typeface="Canva Sans"/>
                <a:ea typeface="Canva Sans"/>
                <a:cs typeface="Canva Sans"/>
                <a:sym typeface="Canva Sans"/>
              </a:rPr>
              <a:t>SSC</a:t>
            </a:r>
            <a:r>
              <a:rPr lang="en-US" sz="2799" baseline="-25000" dirty="0">
                <a:solidFill>
                  <a:srgbClr val="122A1B"/>
                </a:solidFill>
                <a:latin typeface="Canva Sans"/>
                <a:ea typeface="Canva Sans"/>
                <a:cs typeface="Canva Sans"/>
                <a:sym typeface="Canva Sans"/>
              </a:rPr>
              <a:t>80, bare </a:t>
            </a:r>
            <a:r>
              <a:rPr lang="en-US" sz="2799" dirty="0">
                <a:solidFill>
                  <a:srgbClr val="122A1B"/>
                </a:solidFill>
                <a:latin typeface="Canva Sans"/>
                <a:ea typeface="Canva Sans"/>
                <a:cs typeface="Canva Sans"/>
                <a:sym typeface="Canva Sans"/>
              </a:rPr>
              <a:t>: 32.51 mg/L</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median veg: 19.01 mg/L</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median bare: 19.07 mg/L</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Summary: The vegetated site showed a reduction in the higher end (80th percentile) SSC events compared to the bare site, suggesting mechanism reducing SSC during energetic periods</a:t>
            </a:r>
          </a:p>
          <a:p>
            <a:pPr algn="l">
              <a:lnSpc>
                <a:spcPts val="4479"/>
              </a:lnSpc>
            </a:pPr>
            <a:endParaRPr lang="en-US" sz="2799" dirty="0">
              <a:solidFill>
                <a:srgbClr val="122A1B"/>
              </a:solidFill>
              <a:latin typeface="Canva Sans"/>
              <a:ea typeface="Canva Sans"/>
              <a:cs typeface="Canva Sans"/>
              <a:sym typeface="Canva Sans"/>
            </a:endParaRPr>
          </a:p>
        </p:txBody>
      </p:sp>
      <p:sp>
        <p:nvSpPr>
          <p:cNvPr id="7" name="TextBox 7"/>
          <p:cNvSpPr txBox="1"/>
          <p:nvPr/>
        </p:nvSpPr>
        <p:spPr>
          <a:xfrm>
            <a:off x="414375" y="9619607"/>
            <a:ext cx="1490625"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Results</a:t>
            </a:r>
          </a:p>
        </p:txBody>
      </p:sp>
      <p:sp>
        <p:nvSpPr>
          <p:cNvPr id="10" name="Slide Number Placeholder 9">
            <a:extLst>
              <a:ext uri="{FF2B5EF4-FFF2-40B4-BE49-F238E27FC236}">
                <a16:creationId xmlns:a16="http://schemas.microsoft.com/office/drawing/2014/main" id="{16FEF20A-BA4B-2CD1-4CB0-EC5A768B8377}"/>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dirty="0">
                <a:solidFill>
                  <a:srgbClr val="3D5726"/>
                </a:solidFill>
                <a:latin typeface="Canva Sans Bold"/>
                <a:ea typeface="Canva Sans Bold"/>
                <a:cs typeface="Canva Sans Bold"/>
                <a:sym typeface="Canva Sans Bold"/>
              </a:rPr>
              <a:t>SSC and Wave Energy</a:t>
            </a:r>
          </a:p>
        </p:txBody>
      </p:sp>
      <p:sp>
        <p:nvSpPr>
          <p:cNvPr id="24" name="TextBox 24"/>
          <p:cNvSpPr txBox="1"/>
          <p:nvPr/>
        </p:nvSpPr>
        <p:spPr>
          <a:xfrm>
            <a:off x="1028700" y="2055428"/>
            <a:ext cx="16230600" cy="1086486"/>
          </a:xfrm>
          <a:prstGeom prst="rect">
            <a:avLst/>
          </a:prstGeom>
        </p:spPr>
        <p:txBody>
          <a:bodyPr lIns="0" tIns="0" rIns="0" bIns="0" rtlCol="0" anchor="t">
            <a:spAutoFit/>
          </a:bodyPr>
          <a:lstStyle/>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Key finding: vegetated site consistently reduces SSC </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Greatest SSC reduction occurs during high energy events</a:t>
            </a:r>
          </a:p>
        </p:txBody>
      </p:sp>
      <p:sp>
        <p:nvSpPr>
          <p:cNvPr id="25" name="TextBox 25"/>
          <p:cNvSpPr txBox="1"/>
          <p:nvPr/>
        </p:nvSpPr>
        <p:spPr>
          <a:xfrm>
            <a:off x="414375" y="9619607"/>
            <a:ext cx="1414425"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Results</a:t>
            </a:r>
          </a:p>
        </p:txBody>
      </p:sp>
      <p:grpSp>
        <p:nvGrpSpPr>
          <p:cNvPr id="34" name="Group 33">
            <a:extLst>
              <a:ext uri="{FF2B5EF4-FFF2-40B4-BE49-F238E27FC236}">
                <a16:creationId xmlns:a16="http://schemas.microsoft.com/office/drawing/2014/main" id="{94570627-CE4F-E191-1008-BCD366FA82B8}"/>
              </a:ext>
            </a:extLst>
          </p:cNvPr>
          <p:cNvGrpSpPr/>
          <p:nvPr/>
        </p:nvGrpSpPr>
        <p:grpSpPr>
          <a:xfrm>
            <a:off x="9699004" y="3825736"/>
            <a:ext cx="5328891" cy="4914257"/>
            <a:chOff x="9834909" y="3388132"/>
            <a:chExt cx="6051755" cy="6288625"/>
          </a:xfrm>
        </p:grpSpPr>
        <p:sp>
          <p:nvSpPr>
            <p:cNvPr id="3" name="Freeform 3"/>
            <p:cNvSpPr/>
            <p:nvPr/>
          </p:nvSpPr>
          <p:spPr>
            <a:xfrm>
              <a:off x="9899696" y="3388132"/>
              <a:ext cx="5906184" cy="3036268"/>
            </a:xfrm>
            <a:custGeom>
              <a:avLst/>
              <a:gdLst/>
              <a:ahLst/>
              <a:cxnLst/>
              <a:rect l="l" t="t" r="r" b="b"/>
              <a:pathLst>
                <a:path w="5906184" h="3036268">
                  <a:moveTo>
                    <a:pt x="0" y="0"/>
                  </a:moveTo>
                  <a:lnTo>
                    <a:pt x="5906183" y="0"/>
                  </a:lnTo>
                  <a:lnTo>
                    <a:pt x="5906183" y="3036269"/>
                  </a:lnTo>
                  <a:lnTo>
                    <a:pt x="0" y="3036269"/>
                  </a:lnTo>
                  <a:lnTo>
                    <a:pt x="0" y="0"/>
                  </a:lnTo>
                  <a:close/>
                </a:path>
              </a:pathLst>
            </a:custGeom>
            <a:blipFill>
              <a:blip r:embed="rId3">
                <a:alphaModFix amt="75000"/>
              </a:blip>
              <a:stretch>
                <a:fillRect l="-79897" t="-15458" b="-146996"/>
              </a:stretch>
            </a:blipFill>
          </p:spPr>
          <p:txBody>
            <a:bodyPr/>
            <a:lstStyle/>
            <a:p>
              <a:endParaRPr lang="en-US"/>
            </a:p>
          </p:txBody>
        </p:sp>
        <p:grpSp>
          <p:nvGrpSpPr>
            <p:cNvPr id="4" name="Group 4"/>
            <p:cNvGrpSpPr/>
            <p:nvPr/>
          </p:nvGrpSpPr>
          <p:grpSpPr>
            <a:xfrm>
              <a:off x="9899696" y="4906267"/>
              <a:ext cx="5906184" cy="1518134"/>
              <a:chOff x="0" y="0"/>
              <a:chExt cx="1555538" cy="399838"/>
            </a:xfrm>
          </p:grpSpPr>
          <p:sp>
            <p:nvSpPr>
              <p:cNvPr id="5" name="Freeform 5"/>
              <p:cNvSpPr/>
              <p:nvPr/>
            </p:nvSpPr>
            <p:spPr>
              <a:xfrm>
                <a:off x="0" y="0"/>
                <a:ext cx="1555538" cy="399838"/>
              </a:xfrm>
              <a:custGeom>
                <a:avLst/>
                <a:gdLst/>
                <a:ahLst/>
                <a:cxnLst/>
                <a:rect l="l" t="t" r="r" b="b"/>
                <a:pathLst>
                  <a:path w="1555538" h="399838">
                    <a:moveTo>
                      <a:pt x="0" y="0"/>
                    </a:moveTo>
                    <a:lnTo>
                      <a:pt x="1555538" y="0"/>
                    </a:lnTo>
                    <a:lnTo>
                      <a:pt x="1555538" y="399838"/>
                    </a:lnTo>
                    <a:lnTo>
                      <a:pt x="0" y="399838"/>
                    </a:lnTo>
                    <a:close/>
                  </a:path>
                </a:pathLst>
              </a:custGeom>
              <a:solidFill>
                <a:srgbClr val="0F586C">
                  <a:alpha val="76863"/>
                </a:srgbClr>
              </a:solidFill>
            </p:spPr>
            <p:txBody>
              <a:bodyPr/>
              <a:lstStyle/>
              <a:p>
                <a:endParaRPr lang="en-US"/>
              </a:p>
            </p:txBody>
          </p:sp>
          <p:sp>
            <p:nvSpPr>
              <p:cNvPr id="6" name="TextBox 6"/>
              <p:cNvSpPr txBox="1"/>
              <p:nvPr/>
            </p:nvSpPr>
            <p:spPr>
              <a:xfrm>
                <a:off x="0" y="-47625"/>
                <a:ext cx="1555538" cy="447463"/>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9899696" y="5324254"/>
              <a:ext cx="5906184" cy="1100146"/>
            </a:xfrm>
            <a:custGeom>
              <a:avLst/>
              <a:gdLst/>
              <a:ahLst/>
              <a:cxnLst/>
              <a:rect l="l" t="t" r="r" b="b"/>
              <a:pathLst>
                <a:path w="5906184" h="1100146">
                  <a:moveTo>
                    <a:pt x="0" y="0"/>
                  </a:moveTo>
                  <a:lnTo>
                    <a:pt x="5906183" y="0"/>
                  </a:lnTo>
                  <a:lnTo>
                    <a:pt x="5906183" y="1100147"/>
                  </a:lnTo>
                  <a:lnTo>
                    <a:pt x="0" y="1100147"/>
                  </a:lnTo>
                  <a:lnTo>
                    <a:pt x="0" y="0"/>
                  </a:lnTo>
                  <a:close/>
                </a:path>
              </a:pathLst>
            </a:custGeom>
            <a:blipFill>
              <a:blip r:embed="rId4"/>
              <a:stretch>
                <a:fillRect l="-1123" t="-26183" b="-26503"/>
              </a:stretch>
            </a:blipFill>
          </p:spPr>
          <p:txBody>
            <a:bodyPr/>
            <a:lstStyle/>
            <a:p>
              <a:endParaRPr lang="en-US"/>
            </a:p>
          </p:txBody>
        </p:sp>
        <p:sp>
          <p:nvSpPr>
            <p:cNvPr id="8" name="Freeform 8"/>
            <p:cNvSpPr/>
            <p:nvPr/>
          </p:nvSpPr>
          <p:spPr>
            <a:xfrm>
              <a:off x="9899696" y="6640489"/>
              <a:ext cx="5906184" cy="3036268"/>
            </a:xfrm>
            <a:custGeom>
              <a:avLst/>
              <a:gdLst/>
              <a:ahLst/>
              <a:cxnLst/>
              <a:rect l="l" t="t" r="r" b="b"/>
              <a:pathLst>
                <a:path w="5906184" h="3036268">
                  <a:moveTo>
                    <a:pt x="0" y="0"/>
                  </a:moveTo>
                  <a:lnTo>
                    <a:pt x="5906183" y="0"/>
                  </a:lnTo>
                  <a:lnTo>
                    <a:pt x="5906183" y="3036268"/>
                  </a:lnTo>
                  <a:lnTo>
                    <a:pt x="0" y="3036268"/>
                  </a:lnTo>
                  <a:lnTo>
                    <a:pt x="0" y="0"/>
                  </a:lnTo>
                  <a:close/>
                </a:path>
              </a:pathLst>
            </a:custGeom>
            <a:blipFill>
              <a:blip r:embed="rId3">
                <a:alphaModFix amt="75000"/>
              </a:blip>
              <a:stretch>
                <a:fillRect l="-79897" t="-15458" b="-146996"/>
              </a:stretch>
            </a:blipFill>
          </p:spPr>
          <p:txBody>
            <a:bodyPr/>
            <a:lstStyle/>
            <a:p>
              <a:endParaRPr lang="en-US"/>
            </a:p>
          </p:txBody>
        </p:sp>
        <p:grpSp>
          <p:nvGrpSpPr>
            <p:cNvPr id="9" name="Group 9"/>
            <p:cNvGrpSpPr/>
            <p:nvPr/>
          </p:nvGrpSpPr>
          <p:grpSpPr>
            <a:xfrm>
              <a:off x="9899696" y="8158623"/>
              <a:ext cx="5906184" cy="1518134"/>
              <a:chOff x="0" y="0"/>
              <a:chExt cx="1555538" cy="399838"/>
            </a:xfrm>
          </p:grpSpPr>
          <p:sp>
            <p:nvSpPr>
              <p:cNvPr id="10" name="Freeform 10"/>
              <p:cNvSpPr/>
              <p:nvPr/>
            </p:nvSpPr>
            <p:spPr>
              <a:xfrm>
                <a:off x="0" y="0"/>
                <a:ext cx="1555538" cy="399838"/>
              </a:xfrm>
              <a:custGeom>
                <a:avLst/>
                <a:gdLst/>
                <a:ahLst/>
                <a:cxnLst/>
                <a:rect l="l" t="t" r="r" b="b"/>
                <a:pathLst>
                  <a:path w="1555538" h="399838">
                    <a:moveTo>
                      <a:pt x="0" y="0"/>
                    </a:moveTo>
                    <a:lnTo>
                      <a:pt x="1555538" y="0"/>
                    </a:lnTo>
                    <a:lnTo>
                      <a:pt x="1555538" y="399838"/>
                    </a:lnTo>
                    <a:lnTo>
                      <a:pt x="0" y="399838"/>
                    </a:lnTo>
                    <a:close/>
                  </a:path>
                </a:pathLst>
              </a:custGeom>
              <a:solidFill>
                <a:srgbClr val="0F586C">
                  <a:alpha val="76863"/>
                </a:srgbClr>
              </a:solidFill>
            </p:spPr>
            <p:txBody>
              <a:bodyPr/>
              <a:lstStyle/>
              <a:p>
                <a:endParaRPr lang="en-US"/>
              </a:p>
            </p:txBody>
          </p:sp>
          <p:sp>
            <p:nvSpPr>
              <p:cNvPr id="11" name="TextBox 11"/>
              <p:cNvSpPr txBox="1"/>
              <p:nvPr/>
            </p:nvSpPr>
            <p:spPr>
              <a:xfrm>
                <a:off x="0" y="-47625"/>
                <a:ext cx="1555538" cy="447463"/>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9899696" y="8576611"/>
              <a:ext cx="5906184" cy="1100146"/>
            </a:xfrm>
            <a:custGeom>
              <a:avLst/>
              <a:gdLst/>
              <a:ahLst/>
              <a:cxnLst/>
              <a:rect l="l" t="t" r="r" b="b"/>
              <a:pathLst>
                <a:path w="5906184" h="1100146">
                  <a:moveTo>
                    <a:pt x="0" y="0"/>
                  </a:moveTo>
                  <a:lnTo>
                    <a:pt x="5906183" y="0"/>
                  </a:lnTo>
                  <a:lnTo>
                    <a:pt x="5906183" y="1100146"/>
                  </a:lnTo>
                  <a:lnTo>
                    <a:pt x="0" y="1100146"/>
                  </a:lnTo>
                  <a:lnTo>
                    <a:pt x="0" y="0"/>
                  </a:lnTo>
                  <a:close/>
                </a:path>
              </a:pathLst>
            </a:custGeom>
            <a:blipFill>
              <a:blip r:embed="rId4"/>
              <a:stretch>
                <a:fillRect l="-1123" t="-26183" b="-26503"/>
              </a:stretch>
            </a:blipFill>
          </p:spPr>
          <p:txBody>
            <a:bodyPr/>
            <a:lstStyle/>
            <a:p>
              <a:endParaRPr lang="en-US"/>
            </a:p>
          </p:txBody>
        </p:sp>
        <p:sp>
          <p:nvSpPr>
            <p:cNvPr id="13" name="Freeform 13"/>
            <p:cNvSpPr/>
            <p:nvPr/>
          </p:nvSpPr>
          <p:spPr>
            <a:xfrm>
              <a:off x="9899696" y="4780183"/>
              <a:ext cx="2107319" cy="544071"/>
            </a:xfrm>
            <a:custGeom>
              <a:avLst/>
              <a:gdLst/>
              <a:ahLst/>
              <a:cxnLst/>
              <a:rect l="l" t="t" r="r" b="b"/>
              <a:pathLst>
                <a:path w="2107319" h="544071">
                  <a:moveTo>
                    <a:pt x="0" y="0"/>
                  </a:moveTo>
                  <a:lnTo>
                    <a:pt x="2107318" y="0"/>
                  </a:lnTo>
                  <a:lnTo>
                    <a:pt x="2107318" y="544071"/>
                  </a:lnTo>
                  <a:lnTo>
                    <a:pt x="0" y="544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11799128" y="4780183"/>
              <a:ext cx="2107319" cy="544071"/>
            </a:xfrm>
            <a:custGeom>
              <a:avLst/>
              <a:gdLst/>
              <a:ahLst/>
              <a:cxnLst/>
              <a:rect l="l" t="t" r="r" b="b"/>
              <a:pathLst>
                <a:path w="2107319" h="544071">
                  <a:moveTo>
                    <a:pt x="0" y="0"/>
                  </a:moveTo>
                  <a:lnTo>
                    <a:pt x="2107319" y="0"/>
                  </a:lnTo>
                  <a:lnTo>
                    <a:pt x="2107319" y="544071"/>
                  </a:lnTo>
                  <a:lnTo>
                    <a:pt x="0" y="544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13779345" y="4780183"/>
              <a:ext cx="2107319" cy="544071"/>
            </a:xfrm>
            <a:custGeom>
              <a:avLst/>
              <a:gdLst/>
              <a:ahLst/>
              <a:cxnLst/>
              <a:rect l="l" t="t" r="r" b="b"/>
              <a:pathLst>
                <a:path w="2107319" h="544071">
                  <a:moveTo>
                    <a:pt x="0" y="0"/>
                  </a:moveTo>
                  <a:lnTo>
                    <a:pt x="2107319" y="0"/>
                  </a:lnTo>
                  <a:lnTo>
                    <a:pt x="2107319" y="544071"/>
                  </a:lnTo>
                  <a:lnTo>
                    <a:pt x="0" y="544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a:off x="9834909" y="8403328"/>
              <a:ext cx="3374253" cy="1273429"/>
            </a:xfrm>
            <a:custGeom>
              <a:avLst/>
              <a:gdLst/>
              <a:ahLst/>
              <a:cxnLst/>
              <a:rect l="l" t="t" r="r" b="b"/>
              <a:pathLst>
                <a:path w="3374253" h="1273429">
                  <a:moveTo>
                    <a:pt x="0" y="0"/>
                  </a:moveTo>
                  <a:lnTo>
                    <a:pt x="3374254" y="0"/>
                  </a:lnTo>
                  <a:lnTo>
                    <a:pt x="3374254" y="1273429"/>
                  </a:lnTo>
                  <a:lnTo>
                    <a:pt x="0" y="1273429"/>
                  </a:lnTo>
                  <a:lnTo>
                    <a:pt x="0" y="0"/>
                  </a:lnTo>
                  <a:close/>
                </a:path>
              </a:pathLst>
            </a:custGeom>
            <a:blipFill>
              <a:blip r:embed="rId7"/>
              <a:stretch>
                <a:fillRect b="-13607"/>
              </a:stretch>
            </a:blipFill>
          </p:spPr>
          <p:txBody>
            <a:bodyPr/>
            <a:lstStyle/>
            <a:p>
              <a:endParaRPr lang="en-US"/>
            </a:p>
          </p:txBody>
        </p:sp>
        <p:sp>
          <p:nvSpPr>
            <p:cNvPr id="17" name="Freeform 17"/>
            <p:cNvSpPr/>
            <p:nvPr/>
          </p:nvSpPr>
          <p:spPr>
            <a:xfrm>
              <a:off x="12863552" y="8403328"/>
              <a:ext cx="2939375" cy="1273429"/>
            </a:xfrm>
            <a:custGeom>
              <a:avLst/>
              <a:gdLst/>
              <a:ahLst/>
              <a:cxnLst/>
              <a:rect l="l" t="t" r="r" b="b"/>
              <a:pathLst>
                <a:path w="2939375" h="1273429">
                  <a:moveTo>
                    <a:pt x="0" y="0"/>
                  </a:moveTo>
                  <a:lnTo>
                    <a:pt x="2939375" y="0"/>
                  </a:lnTo>
                  <a:lnTo>
                    <a:pt x="2939375" y="1273429"/>
                  </a:lnTo>
                  <a:lnTo>
                    <a:pt x="0" y="1273429"/>
                  </a:lnTo>
                  <a:lnTo>
                    <a:pt x="0" y="0"/>
                  </a:lnTo>
                  <a:close/>
                </a:path>
              </a:pathLst>
            </a:custGeom>
            <a:blipFill>
              <a:blip r:embed="rId7"/>
              <a:stretch>
                <a:fillRect r="-14794" b="-13607"/>
              </a:stretch>
            </a:blipFill>
          </p:spPr>
          <p:txBody>
            <a:bodyPr/>
            <a:lstStyle/>
            <a:p>
              <a:endParaRPr lang="en-US"/>
            </a:p>
          </p:txBody>
        </p:sp>
        <p:grpSp>
          <p:nvGrpSpPr>
            <p:cNvPr id="18" name="Group 18"/>
            <p:cNvGrpSpPr/>
            <p:nvPr/>
          </p:nvGrpSpPr>
          <p:grpSpPr>
            <a:xfrm>
              <a:off x="11064607" y="8158895"/>
              <a:ext cx="3917881" cy="332861"/>
              <a:chOff x="0" y="0"/>
              <a:chExt cx="5223842" cy="443815"/>
            </a:xfrm>
          </p:grpSpPr>
          <p:sp>
            <p:nvSpPr>
              <p:cNvPr id="19" name="Freeform 19"/>
              <p:cNvSpPr/>
              <p:nvPr/>
            </p:nvSpPr>
            <p:spPr>
              <a:xfrm>
                <a:off x="2859408" y="0"/>
                <a:ext cx="2364434" cy="153688"/>
              </a:xfrm>
              <a:custGeom>
                <a:avLst/>
                <a:gdLst/>
                <a:ahLst/>
                <a:cxnLst/>
                <a:rect l="l" t="t" r="r" b="b"/>
                <a:pathLst>
                  <a:path w="2364434" h="153688">
                    <a:moveTo>
                      <a:pt x="0" y="0"/>
                    </a:moveTo>
                    <a:lnTo>
                      <a:pt x="2364434" y="0"/>
                    </a:lnTo>
                    <a:lnTo>
                      <a:pt x="2364434" y="153688"/>
                    </a:lnTo>
                    <a:lnTo>
                      <a:pt x="0" y="153688"/>
                    </a:lnTo>
                    <a:lnTo>
                      <a:pt x="0" y="0"/>
                    </a:lnTo>
                    <a:close/>
                  </a:path>
                </a:pathLst>
              </a:custGeom>
              <a:blipFill>
                <a:blip r:embed="rId8">
                  <a:alphaModFix amt="64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0" name="Freeform 20"/>
              <p:cNvSpPr/>
              <p:nvPr/>
            </p:nvSpPr>
            <p:spPr>
              <a:xfrm flipH="1">
                <a:off x="0" y="290127"/>
                <a:ext cx="2364434" cy="153688"/>
              </a:xfrm>
              <a:custGeom>
                <a:avLst/>
                <a:gdLst/>
                <a:ahLst/>
                <a:cxnLst/>
                <a:rect l="l" t="t" r="r" b="b"/>
                <a:pathLst>
                  <a:path w="2364434" h="153688">
                    <a:moveTo>
                      <a:pt x="2364434" y="0"/>
                    </a:moveTo>
                    <a:lnTo>
                      <a:pt x="0" y="0"/>
                    </a:lnTo>
                    <a:lnTo>
                      <a:pt x="0" y="153688"/>
                    </a:lnTo>
                    <a:lnTo>
                      <a:pt x="2364434" y="153688"/>
                    </a:lnTo>
                    <a:lnTo>
                      <a:pt x="2364434" y="0"/>
                    </a:lnTo>
                    <a:close/>
                  </a:path>
                </a:pathLst>
              </a:custGeom>
              <a:blipFill>
                <a:blip r:embed="rId8">
                  <a:alphaModFix amt="64000"/>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21" name="Freeform 21"/>
            <p:cNvSpPr/>
            <p:nvPr/>
          </p:nvSpPr>
          <p:spPr>
            <a:xfrm flipV="1">
              <a:off x="9892268" y="9525945"/>
              <a:ext cx="5891328" cy="150812"/>
            </a:xfrm>
            <a:custGeom>
              <a:avLst/>
              <a:gdLst/>
              <a:ahLst/>
              <a:cxnLst/>
              <a:rect l="l" t="t" r="r" b="b"/>
              <a:pathLst>
                <a:path w="5891328" h="150812">
                  <a:moveTo>
                    <a:pt x="0" y="150812"/>
                  </a:moveTo>
                  <a:lnTo>
                    <a:pt x="5891328" y="150812"/>
                  </a:lnTo>
                  <a:lnTo>
                    <a:pt x="5891328" y="0"/>
                  </a:lnTo>
                  <a:lnTo>
                    <a:pt x="0" y="0"/>
                  </a:lnTo>
                  <a:lnTo>
                    <a:pt x="0" y="150812"/>
                  </a:lnTo>
                  <a:close/>
                </a:path>
              </a:pathLst>
            </a:custGeom>
            <a:blipFill>
              <a:blip r:embed="rId10"/>
              <a:stretch>
                <a:fillRect t="-1280903" r="-1623" b="-23416"/>
              </a:stretch>
            </a:blipFill>
          </p:spPr>
          <p:txBody>
            <a:bodyPr/>
            <a:lstStyle/>
            <a:p>
              <a:endParaRPr lang="en-US"/>
            </a:p>
          </p:txBody>
        </p:sp>
        <p:grpSp>
          <p:nvGrpSpPr>
            <p:cNvPr id="26" name="Group 26"/>
            <p:cNvGrpSpPr/>
            <p:nvPr/>
          </p:nvGrpSpPr>
          <p:grpSpPr>
            <a:xfrm>
              <a:off x="9898652" y="4848616"/>
              <a:ext cx="5823492" cy="1536750"/>
              <a:chOff x="0" y="0"/>
              <a:chExt cx="7764657" cy="2049000"/>
            </a:xfrm>
          </p:grpSpPr>
          <p:sp>
            <p:nvSpPr>
              <p:cNvPr id="27" name="Freeform 27"/>
              <p:cNvSpPr/>
              <p:nvPr/>
            </p:nvSpPr>
            <p:spPr>
              <a:xfrm>
                <a:off x="4674446" y="76867"/>
                <a:ext cx="3090211" cy="1942870"/>
              </a:xfrm>
              <a:custGeom>
                <a:avLst/>
                <a:gdLst/>
                <a:ahLst/>
                <a:cxnLst/>
                <a:rect l="l" t="t" r="r" b="b"/>
                <a:pathLst>
                  <a:path w="3090211" h="1942870">
                    <a:moveTo>
                      <a:pt x="0" y="0"/>
                    </a:moveTo>
                    <a:lnTo>
                      <a:pt x="3090211" y="0"/>
                    </a:lnTo>
                    <a:lnTo>
                      <a:pt x="3090211" y="1942870"/>
                    </a:lnTo>
                    <a:lnTo>
                      <a:pt x="0" y="1942870"/>
                    </a:lnTo>
                    <a:lnTo>
                      <a:pt x="0" y="0"/>
                    </a:lnTo>
                    <a:close/>
                  </a:path>
                </a:pathLst>
              </a:custGeom>
              <a:blipFill>
                <a:blip r:embed="rId11">
                  <a:extLst>
                    <a:ext uri="{96DAC541-7B7A-43D3-8B79-37D633B846F1}">
                      <asvg:svgBlip xmlns:asvg="http://schemas.microsoft.com/office/drawing/2016/SVG/main" r:embed="rId12"/>
                    </a:ext>
                  </a:extLst>
                </a:blip>
                <a:stretch>
                  <a:fillRect l="-3878" t="-670" r="-32998" b="-5462"/>
                </a:stretch>
              </a:blipFill>
            </p:spPr>
            <p:txBody>
              <a:bodyPr/>
              <a:lstStyle/>
              <a:p>
                <a:endParaRPr lang="en-US"/>
              </a:p>
            </p:txBody>
          </p:sp>
          <p:sp>
            <p:nvSpPr>
              <p:cNvPr id="28" name="Freeform 28"/>
              <p:cNvSpPr/>
              <p:nvPr/>
            </p:nvSpPr>
            <p:spPr>
              <a:xfrm>
                <a:off x="1502299" y="8125"/>
                <a:ext cx="3172147" cy="2024179"/>
              </a:xfrm>
              <a:custGeom>
                <a:avLst/>
                <a:gdLst/>
                <a:ahLst/>
                <a:cxnLst/>
                <a:rect l="l" t="t" r="r" b="b"/>
                <a:pathLst>
                  <a:path w="3172147" h="2024179">
                    <a:moveTo>
                      <a:pt x="0" y="0"/>
                    </a:moveTo>
                    <a:lnTo>
                      <a:pt x="3172147" y="0"/>
                    </a:lnTo>
                    <a:lnTo>
                      <a:pt x="3172147" y="2024179"/>
                    </a:lnTo>
                    <a:lnTo>
                      <a:pt x="0" y="2024179"/>
                    </a:lnTo>
                    <a:lnTo>
                      <a:pt x="0" y="0"/>
                    </a:lnTo>
                    <a:close/>
                  </a:path>
                </a:pathLst>
              </a:custGeom>
              <a:blipFill>
                <a:blip r:embed="rId11">
                  <a:extLst>
                    <a:ext uri="{96DAC541-7B7A-43D3-8B79-37D633B846F1}">
                      <asvg:svgBlip xmlns:asvg="http://schemas.microsoft.com/office/drawing/2016/SVG/main" r:embed="rId12"/>
                    </a:ext>
                  </a:extLst>
                </a:blip>
                <a:stretch>
                  <a:fillRect l="-3778" t="-643" r="-29563" b="-1226"/>
                </a:stretch>
              </a:blipFill>
            </p:spPr>
            <p:txBody>
              <a:bodyPr/>
              <a:lstStyle/>
              <a:p>
                <a:endParaRPr lang="en-US"/>
              </a:p>
            </p:txBody>
          </p:sp>
          <p:sp>
            <p:nvSpPr>
              <p:cNvPr id="29" name="Freeform 29"/>
              <p:cNvSpPr/>
              <p:nvPr/>
            </p:nvSpPr>
            <p:spPr>
              <a:xfrm>
                <a:off x="0" y="0"/>
                <a:ext cx="1501083" cy="2049000"/>
              </a:xfrm>
              <a:custGeom>
                <a:avLst/>
                <a:gdLst/>
                <a:ahLst/>
                <a:cxnLst/>
                <a:rect l="l" t="t" r="r" b="b"/>
                <a:pathLst>
                  <a:path w="1501083" h="2049000">
                    <a:moveTo>
                      <a:pt x="0" y="0"/>
                    </a:moveTo>
                    <a:lnTo>
                      <a:pt x="1501083" y="0"/>
                    </a:lnTo>
                    <a:lnTo>
                      <a:pt x="1501083" y="2049000"/>
                    </a:lnTo>
                    <a:lnTo>
                      <a:pt x="0" y="2049000"/>
                    </a:lnTo>
                    <a:lnTo>
                      <a:pt x="0" y="0"/>
                    </a:lnTo>
                    <a:close/>
                  </a:path>
                </a:pathLst>
              </a:custGeom>
              <a:blipFill>
                <a:blip r:embed="rId11">
                  <a:extLst>
                    <a:ext uri="{96DAC541-7B7A-43D3-8B79-37D633B846F1}">
                      <asvg:svgBlip xmlns:asvg="http://schemas.microsoft.com/office/drawing/2016/SVG/main" r:embed="rId12"/>
                    </a:ext>
                  </a:extLst>
                </a:blip>
                <a:stretch>
                  <a:fillRect l="-119309" t="-635" r="-62473"/>
                </a:stretch>
              </a:blipFill>
            </p:spPr>
            <p:txBody>
              <a:bodyPr/>
              <a:lstStyle/>
              <a:p>
                <a:endParaRPr lang="en-US"/>
              </a:p>
            </p:txBody>
          </p:sp>
        </p:grpSp>
        <p:grpSp>
          <p:nvGrpSpPr>
            <p:cNvPr id="30" name="Group 30"/>
            <p:cNvGrpSpPr/>
            <p:nvPr/>
          </p:nvGrpSpPr>
          <p:grpSpPr>
            <a:xfrm>
              <a:off x="9960104" y="4836094"/>
              <a:ext cx="5823492" cy="1536750"/>
              <a:chOff x="0" y="0"/>
              <a:chExt cx="7764657" cy="2049000"/>
            </a:xfrm>
          </p:grpSpPr>
          <p:sp>
            <p:nvSpPr>
              <p:cNvPr id="31" name="Freeform 31"/>
              <p:cNvSpPr/>
              <p:nvPr/>
            </p:nvSpPr>
            <p:spPr>
              <a:xfrm>
                <a:off x="4674446" y="76867"/>
                <a:ext cx="3090211" cy="1942870"/>
              </a:xfrm>
              <a:custGeom>
                <a:avLst/>
                <a:gdLst/>
                <a:ahLst/>
                <a:cxnLst/>
                <a:rect l="l" t="t" r="r" b="b"/>
                <a:pathLst>
                  <a:path w="3090211" h="1942870">
                    <a:moveTo>
                      <a:pt x="0" y="0"/>
                    </a:moveTo>
                    <a:lnTo>
                      <a:pt x="3090211" y="0"/>
                    </a:lnTo>
                    <a:lnTo>
                      <a:pt x="3090211" y="1942870"/>
                    </a:lnTo>
                    <a:lnTo>
                      <a:pt x="0" y="1942870"/>
                    </a:lnTo>
                    <a:lnTo>
                      <a:pt x="0" y="0"/>
                    </a:lnTo>
                    <a:close/>
                  </a:path>
                </a:pathLst>
              </a:custGeom>
              <a:blipFill>
                <a:blip r:embed="rId11">
                  <a:extLst>
                    <a:ext uri="{96DAC541-7B7A-43D3-8B79-37D633B846F1}">
                      <asvg:svgBlip xmlns:asvg="http://schemas.microsoft.com/office/drawing/2016/SVG/main" r:embed="rId12"/>
                    </a:ext>
                  </a:extLst>
                </a:blip>
                <a:stretch>
                  <a:fillRect l="-3878" t="-670" r="-32998" b="-5462"/>
                </a:stretch>
              </a:blipFill>
            </p:spPr>
            <p:txBody>
              <a:bodyPr/>
              <a:lstStyle/>
              <a:p>
                <a:endParaRPr lang="en-US"/>
              </a:p>
            </p:txBody>
          </p:sp>
          <p:sp>
            <p:nvSpPr>
              <p:cNvPr id="32" name="Freeform 32"/>
              <p:cNvSpPr/>
              <p:nvPr/>
            </p:nvSpPr>
            <p:spPr>
              <a:xfrm>
                <a:off x="1502299" y="8125"/>
                <a:ext cx="3172147" cy="2024179"/>
              </a:xfrm>
              <a:custGeom>
                <a:avLst/>
                <a:gdLst/>
                <a:ahLst/>
                <a:cxnLst/>
                <a:rect l="l" t="t" r="r" b="b"/>
                <a:pathLst>
                  <a:path w="3172147" h="2024179">
                    <a:moveTo>
                      <a:pt x="0" y="0"/>
                    </a:moveTo>
                    <a:lnTo>
                      <a:pt x="3172147" y="0"/>
                    </a:lnTo>
                    <a:lnTo>
                      <a:pt x="3172147" y="2024179"/>
                    </a:lnTo>
                    <a:lnTo>
                      <a:pt x="0" y="2024179"/>
                    </a:lnTo>
                    <a:lnTo>
                      <a:pt x="0" y="0"/>
                    </a:lnTo>
                    <a:close/>
                  </a:path>
                </a:pathLst>
              </a:custGeom>
              <a:blipFill>
                <a:blip r:embed="rId11">
                  <a:extLst>
                    <a:ext uri="{96DAC541-7B7A-43D3-8B79-37D633B846F1}">
                      <asvg:svgBlip xmlns:asvg="http://schemas.microsoft.com/office/drawing/2016/SVG/main" r:embed="rId12"/>
                    </a:ext>
                  </a:extLst>
                </a:blip>
                <a:stretch>
                  <a:fillRect l="-3778" t="-643" r="-29563" b="-1226"/>
                </a:stretch>
              </a:blipFill>
            </p:spPr>
            <p:txBody>
              <a:bodyPr/>
              <a:lstStyle/>
              <a:p>
                <a:endParaRPr lang="en-US"/>
              </a:p>
            </p:txBody>
          </p:sp>
          <p:sp>
            <p:nvSpPr>
              <p:cNvPr id="33" name="Freeform 33"/>
              <p:cNvSpPr/>
              <p:nvPr/>
            </p:nvSpPr>
            <p:spPr>
              <a:xfrm>
                <a:off x="0" y="0"/>
                <a:ext cx="1501083" cy="2049000"/>
              </a:xfrm>
              <a:custGeom>
                <a:avLst/>
                <a:gdLst/>
                <a:ahLst/>
                <a:cxnLst/>
                <a:rect l="l" t="t" r="r" b="b"/>
                <a:pathLst>
                  <a:path w="1501083" h="2049000">
                    <a:moveTo>
                      <a:pt x="0" y="0"/>
                    </a:moveTo>
                    <a:lnTo>
                      <a:pt x="1501083" y="0"/>
                    </a:lnTo>
                    <a:lnTo>
                      <a:pt x="1501083" y="2049000"/>
                    </a:lnTo>
                    <a:lnTo>
                      <a:pt x="0" y="2049000"/>
                    </a:lnTo>
                    <a:lnTo>
                      <a:pt x="0" y="0"/>
                    </a:lnTo>
                    <a:close/>
                  </a:path>
                </a:pathLst>
              </a:custGeom>
              <a:blipFill>
                <a:blip r:embed="rId11">
                  <a:extLst>
                    <a:ext uri="{96DAC541-7B7A-43D3-8B79-37D633B846F1}">
                      <asvg:svgBlip xmlns:asvg="http://schemas.microsoft.com/office/drawing/2016/SVG/main" r:embed="rId12"/>
                    </a:ext>
                  </a:extLst>
                </a:blip>
                <a:stretch>
                  <a:fillRect l="-119309" t="-635" r="-62473"/>
                </a:stretch>
              </a:blipFill>
            </p:spPr>
            <p:txBody>
              <a:bodyPr/>
              <a:lstStyle/>
              <a:p>
                <a:endParaRPr lang="en-US"/>
              </a:p>
            </p:txBody>
          </p:sp>
        </p:grpSp>
      </p:grpSp>
      <p:pic>
        <p:nvPicPr>
          <p:cNvPr id="37" name="Picture 36" descr="A graph of red and blue dots&#10;&#10;AI-generated content may be incorrect.">
            <a:extLst>
              <a:ext uri="{FF2B5EF4-FFF2-40B4-BE49-F238E27FC236}">
                <a16:creationId xmlns:a16="http://schemas.microsoft.com/office/drawing/2014/main" id="{BF6C24D0-937E-D9A0-30D3-229D8349E86E}"/>
              </a:ext>
            </a:extLst>
          </p:cNvPr>
          <p:cNvPicPr>
            <a:picLocks noChangeAspect="1"/>
          </p:cNvPicPr>
          <p:nvPr/>
        </p:nvPicPr>
        <p:blipFill>
          <a:blip r:embed="rId13"/>
          <a:stretch>
            <a:fillRect/>
          </a:stretch>
        </p:blipFill>
        <p:spPr>
          <a:xfrm>
            <a:off x="3041606" y="3809223"/>
            <a:ext cx="5168822" cy="5092561"/>
          </a:xfrm>
          <a:prstGeom prst="rect">
            <a:avLst/>
          </a:prstGeom>
        </p:spPr>
      </p:pic>
      <p:sp>
        <p:nvSpPr>
          <p:cNvPr id="39" name="Slide Number Placeholder 38">
            <a:extLst>
              <a:ext uri="{FF2B5EF4-FFF2-40B4-BE49-F238E27FC236}">
                <a16:creationId xmlns:a16="http://schemas.microsoft.com/office/drawing/2014/main" id="{90F42599-8184-4BEE-8776-6584A9260DE1}"/>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783EF-2EBF-0D43-BDCA-F04AB98AB1EE}"/>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3FCF765-D7B9-0166-8BD3-73F87C0E9046}"/>
              </a:ext>
            </a:extLst>
          </p:cNvPr>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dirty="0">
                <a:solidFill>
                  <a:srgbClr val="3D5726"/>
                </a:solidFill>
                <a:latin typeface="Canva Sans Bold"/>
                <a:ea typeface="Canva Sans Bold"/>
                <a:cs typeface="Canva Sans Bold"/>
                <a:sym typeface="Canva Sans Bold"/>
              </a:rPr>
              <a:t>Density Impacts Energy</a:t>
            </a:r>
          </a:p>
        </p:txBody>
      </p:sp>
      <p:sp>
        <p:nvSpPr>
          <p:cNvPr id="6" name="TextBox 6">
            <a:extLst>
              <a:ext uri="{FF2B5EF4-FFF2-40B4-BE49-F238E27FC236}">
                <a16:creationId xmlns:a16="http://schemas.microsoft.com/office/drawing/2014/main" id="{78E820F3-3D58-56E9-0067-890BB28302DA}"/>
              </a:ext>
            </a:extLst>
          </p:cNvPr>
          <p:cNvSpPr txBox="1"/>
          <p:nvPr/>
        </p:nvSpPr>
        <p:spPr>
          <a:xfrm>
            <a:off x="1028700" y="2229807"/>
            <a:ext cx="9734981" cy="2256708"/>
          </a:xfrm>
          <a:prstGeom prst="rect">
            <a:avLst/>
          </a:prstGeom>
        </p:spPr>
        <p:txBody>
          <a:bodyPr lIns="0" tIns="0" rIns="0" bIns="0" rtlCol="0" anchor="t">
            <a:spAutoFit/>
          </a:bodyPr>
          <a:lstStyle/>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5.3% attenuation when sparse</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8.1% attenuation when dense</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Functional capacity increased by ~50% when canopy reached maturity</a:t>
            </a:r>
          </a:p>
        </p:txBody>
      </p:sp>
      <p:sp>
        <p:nvSpPr>
          <p:cNvPr id="7" name="TextBox 7">
            <a:extLst>
              <a:ext uri="{FF2B5EF4-FFF2-40B4-BE49-F238E27FC236}">
                <a16:creationId xmlns:a16="http://schemas.microsoft.com/office/drawing/2014/main" id="{11E62CA3-4CA6-46BB-72E1-33E78C86F42C}"/>
              </a:ext>
            </a:extLst>
          </p:cNvPr>
          <p:cNvSpPr txBox="1"/>
          <p:nvPr/>
        </p:nvSpPr>
        <p:spPr>
          <a:xfrm>
            <a:off x="414375" y="9619607"/>
            <a:ext cx="1414425"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Results</a:t>
            </a:r>
          </a:p>
        </p:txBody>
      </p:sp>
      <p:pic>
        <p:nvPicPr>
          <p:cNvPr id="10" name="Picture 9" descr="A graph of a graph of a number of objects&#10;&#10;AI-generated content may be incorrect.">
            <a:extLst>
              <a:ext uri="{FF2B5EF4-FFF2-40B4-BE49-F238E27FC236}">
                <a16:creationId xmlns:a16="http://schemas.microsoft.com/office/drawing/2014/main" id="{DF224ECF-BA54-A47A-2135-1AEF0A6FB18F}"/>
              </a:ext>
            </a:extLst>
          </p:cNvPr>
          <p:cNvPicPr>
            <a:picLocks noChangeAspect="1"/>
          </p:cNvPicPr>
          <p:nvPr/>
        </p:nvPicPr>
        <p:blipFill>
          <a:blip r:embed="rId5"/>
          <a:stretch>
            <a:fillRect/>
          </a:stretch>
        </p:blipFill>
        <p:spPr>
          <a:xfrm>
            <a:off x="11276135" y="2176144"/>
            <a:ext cx="6000750" cy="6638925"/>
          </a:xfrm>
          <a:prstGeom prst="rect">
            <a:avLst/>
          </a:prstGeom>
        </p:spPr>
      </p:pic>
      <p:sp>
        <p:nvSpPr>
          <p:cNvPr id="12" name="Slide Number Placeholder 11">
            <a:extLst>
              <a:ext uri="{FF2B5EF4-FFF2-40B4-BE49-F238E27FC236}">
                <a16:creationId xmlns:a16="http://schemas.microsoft.com/office/drawing/2014/main" id="{D09C85CA-DEB5-8618-9971-F8400C1F9B9D}"/>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2" name="IMG_6055_877F2AE0-153D-408E-9D1A-FAED07EC37A6.mp4">
            <a:hlinkClick r:id="" action="ppaction://media"/>
            <a:extLst>
              <a:ext uri="{FF2B5EF4-FFF2-40B4-BE49-F238E27FC236}">
                <a16:creationId xmlns:a16="http://schemas.microsoft.com/office/drawing/2014/main" id="{E0397820-79AE-6E75-EED5-FE4C6C17832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4914900"/>
            <a:ext cx="7976025" cy="4486514"/>
          </a:xfrm>
          <a:prstGeom prst="rect">
            <a:avLst/>
          </a:prstGeom>
        </p:spPr>
      </p:pic>
    </p:spTree>
    <p:extLst>
      <p:ext uri="{BB962C8B-B14F-4D97-AF65-F5344CB8AC3E}">
        <p14:creationId xmlns:p14="http://schemas.microsoft.com/office/powerpoint/2010/main" val="1458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dirty="0">
                <a:solidFill>
                  <a:srgbClr val="3D5726"/>
                </a:solidFill>
                <a:latin typeface="Canva Sans Bold"/>
                <a:ea typeface="Canva Sans Bold"/>
                <a:cs typeface="Canva Sans Bold"/>
                <a:sym typeface="Canva Sans Bold"/>
              </a:rPr>
              <a:t>Density As a Driver</a:t>
            </a:r>
          </a:p>
        </p:txBody>
      </p:sp>
      <p:sp>
        <p:nvSpPr>
          <p:cNvPr id="6" name="TextBox 6"/>
          <p:cNvSpPr txBox="1"/>
          <p:nvPr/>
        </p:nvSpPr>
        <p:spPr>
          <a:xfrm>
            <a:off x="1028700" y="2229807"/>
            <a:ext cx="9734981" cy="4565032"/>
          </a:xfrm>
          <a:prstGeom prst="rect">
            <a:avLst/>
          </a:prstGeom>
        </p:spPr>
        <p:txBody>
          <a:bodyPr lIns="0" tIns="0" rIns="0" bIns="0" rtlCol="0" anchor="t">
            <a:spAutoFit/>
          </a:bodyPr>
          <a:lstStyle/>
          <a:p>
            <a:pPr marL="604516" lvl="1" indent="-302258" algn="l">
              <a:lnSpc>
                <a:spcPts val="4479"/>
              </a:lnSpc>
              <a:buFont typeface="Arial"/>
              <a:buChar char="•"/>
            </a:pPr>
            <a:r>
              <a:rPr lang="en-US" sz="2799" b="1" dirty="0">
                <a:solidFill>
                  <a:srgbClr val="122A1B"/>
                </a:solidFill>
                <a:latin typeface="Canva Sans Bold"/>
                <a:ea typeface="Canva Sans Bold"/>
                <a:cs typeface="Canva Sans Bold"/>
                <a:sym typeface="Canva Sans Bold"/>
              </a:rPr>
              <a:t>Seagrass function is dependent on canopy density</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Sparse meadow led to elevated SSC resulting in a 43.3% difference percent increase compared to the bare site</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Mature canopy achieved 65.2% reduction in SSC80 compared to bare site</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Critical density threshold required for SSC reduction benefit</a:t>
            </a:r>
          </a:p>
        </p:txBody>
      </p:sp>
      <p:sp>
        <p:nvSpPr>
          <p:cNvPr id="7" name="TextBox 7"/>
          <p:cNvSpPr txBox="1"/>
          <p:nvPr/>
        </p:nvSpPr>
        <p:spPr>
          <a:xfrm>
            <a:off x="414375" y="9619607"/>
            <a:ext cx="1414425"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Results</a:t>
            </a:r>
          </a:p>
        </p:txBody>
      </p:sp>
      <p:pic>
        <p:nvPicPr>
          <p:cNvPr id="11" name="Picture 10" descr="A graph of a vegetabled rate&#10;&#10;AI-generated content may be incorrect.">
            <a:extLst>
              <a:ext uri="{FF2B5EF4-FFF2-40B4-BE49-F238E27FC236}">
                <a16:creationId xmlns:a16="http://schemas.microsoft.com/office/drawing/2014/main" id="{7C561283-96A0-7C95-8F20-08A2B7E7EA98}"/>
              </a:ext>
            </a:extLst>
          </p:cNvPr>
          <p:cNvPicPr>
            <a:picLocks noChangeAspect="1"/>
          </p:cNvPicPr>
          <p:nvPr/>
        </p:nvPicPr>
        <p:blipFill>
          <a:blip r:embed="rId3"/>
          <a:stretch>
            <a:fillRect/>
          </a:stretch>
        </p:blipFill>
        <p:spPr>
          <a:xfrm>
            <a:off x="11695666" y="2019300"/>
            <a:ext cx="5600700" cy="5495925"/>
          </a:xfrm>
          <a:prstGeom prst="rect">
            <a:avLst/>
          </a:prstGeom>
        </p:spPr>
      </p:pic>
      <p:sp>
        <p:nvSpPr>
          <p:cNvPr id="13" name="Slide Number Placeholder 12">
            <a:extLst>
              <a:ext uri="{FF2B5EF4-FFF2-40B4-BE49-F238E27FC236}">
                <a16:creationId xmlns:a16="http://schemas.microsoft.com/office/drawing/2014/main" id="{62CE2BB2-8AF3-72D0-C640-4046EDA6C397}"/>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Future Implications and Work</a:t>
            </a:r>
          </a:p>
        </p:txBody>
      </p:sp>
      <p:sp>
        <p:nvSpPr>
          <p:cNvPr id="4" name="TextBox 4"/>
          <p:cNvSpPr txBox="1"/>
          <p:nvPr/>
        </p:nvSpPr>
        <p:spPr>
          <a:xfrm>
            <a:off x="1028700" y="2055428"/>
            <a:ext cx="16230600" cy="2256708"/>
          </a:xfrm>
          <a:prstGeom prst="rect">
            <a:avLst/>
          </a:prstGeom>
        </p:spPr>
        <p:txBody>
          <a:bodyPr lIns="0" tIns="0" rIns="0" bIns="0" rtlCol="0" anchor="t">
            <a:spAutoFit/>
          </a:bodyPr>
          <a:lstStyle/>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Wave attenuation: Increased from sparse (5.3%) to dense (8.1%)</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SSC: once the meadow matured a greater reduction was noticed, whereas the sparse period showed an amplification</a:t>
            </a:r>
          </a:p>
          <a:p>
            <a:pPr marL="604516" lvl="1" indent="-302258" algn="l">
              <a:lnSpc>
                <a:spcPts val="4479"/>
              </a:lnSpc>
              <a:buFont typeface="Arial"/>
              <a:buChar char="•"/>
            </a:pPr>
            <a:r>
              <a:rPr lang="en-US" sz="2799" dirty="0">
                <a:solidFill>
                  <a:srgbClr val="122A1B"/>
                </a:solidFill>
                <a:latin typeface="Canva Sans"/>
                <a:ea typeface="Canva Sans"/>
                <a:cs typeface="Canva Sans"/>
                <a:sym typeface="Canva Sans"/>
              </a:rPr>
              <a:t>Future work: quantify bed shear stress, define minimum functional threshold</a:t>
            </a:r>
          </a:p>
        </p:txBody>
      </p:sp>
      <p:sp>
        <p:nvSpPr>
          <p:cNvPr id="5" name="TextBox 5"/>
          <p:cNvSpPr txBox="1"/>
          <p:nvPr/>
        </p:nvSpPr>
        <p:spPr>
          <a:xfrm>
            <a:off x="444086" y="9604434"/>
            <a:ext cx="2070513"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817F80"/>
                </a:solidFill>
                <a:latin typeface="Canva Sans Bold"/>
                <a:ea typeface="Canva Sans Bold"/>
                <a:cs typeface="Canva Sans Bold"/>
                <a:sym typeface="Canva Sans Bold"/>
              </a:rPr>
              <a:t>Discussion</a:t>
            </a:r>
          </a:p>
        </p:txBody>
      </p:sp>
      <p:sp>
        <p:nvSpPr>
          <p:cNvPr id="8" name="Slide Number Placeholder 7">
            <a:extLst>
              <a:ext uri="{FF2B5EF4-FFF2-40B4-BE49-F238E27FC236}">
                <a16:creationId xmlns:a16="http://schemas.microsoft.com/office/drawing/2014/main" id="{FE42D5C4-3DD1-47AE-CA87-7F3E3D7C28A3}"/>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6" name="Picture 5" descr="A body of water with trees in the background&#10;&#10;AI-generated content may be incorrect.">
            <a:extLst>
              <a:ext uri="{FF2B5EF4-FFF2-40B4-BE49-F238E27FC236}">
                <a16:creationId xmlns:a16="http://schemas.microsoft.com/office/drawing/2014/main" id="{B4FCA183-745F-6B9B-56C3-9F372B3D31E0}"/>
              </a:ext>
            </a:extLst>
          </p:cNvPr>
          <p:cNvPicPr>
            <a:picLocks noChangeAspect="1"/>
          </p:cNvPicPr>
          <p:nvPr/>
        </p:nvPicPr>
        <p:blipFill>
          <a:blip r:embed="rId3">
            <a:extLst>
              <a:ext uri="{28A0092B-C50C-407E-A947-70E740481C1C}">
                <a14:useLocalDpi xmlns:a14="http://schemas.microsoft.com/office/drawing/2010/main" val="0"/>
              </a:ext>
            </a:extLst>
          </a:blip>
          <a:srcRect l="26136"/>
          <a:stretch>
            <a:fillRect/>
          </a:stretch>
        </p:blipFill>
        <p:spPr>
          <a:xfrm rot="5400000">
            <a:off x="6289747" y="4420366"/>
            <a:ext cx="5375131" cy="54578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78185" y="1648443"/>
            <a:ext cx="5141190" cy="5614512"/>
          </a:xfrm>
          <a:custGeom>
            <a:avLst/>
            <a:gdLst/>
            <a:ahLst/>
            <a:cxnLst/>
            <a:rect l="l" t="t" r="r" b="b"/>
            <a:pathLst>
              <a:path w="5141190" h="5614512">
                <a:moveTo>
                  <a:pt x="0" y="0"/>
                </a:moveTo>
                <a:lnTo>
                  <a:pt x="5141190" y="0"/>
                </a:lnTo>
                <a:lnTo>
                  <a:pt x="5141190" y="5614511"/>
                </a:lnTo>
                <a:lnTo>
                  <a:pt x="0" y="5614511"/>
                </a:lnTo>
                <a:lnTo>
                  <a:pt x="0" y="0"/>
                </a:lnTo>
                <a:close/>
              </a:path>
            </a:pathLst>
          </a:custGeom>
          <a:blipFill>
            <a:blip r:embed="rId3"/>
            <a:stretch>
              <a:fillRect b="-13223"/>
            </a:stretch>
          </a:blipFill>
        </p:spPr>
        <p:txBody>
          <a:bodyPr/>
          <a:lstStyle/>
          <a:p>
            <a:endParaRPr lang="en-US"/>
          </a:p>
        </p:txBody>
      </p:sp>
      <p:sp>
        <p:nvSpPr>
          <p:cNvPr id="3" name="Freeform 3"/>
          <p:cNvSpPr/>
          <p:nvPr/>
        </p:nvSpPr>
        <p:spPr>
          <a:xfrm>
            <a:off x="8777461" y="5520036"/>
            <a:ext cx="4685178" cy="4564391"/>
          </a:xfrm>
          <a:custGeom>
            <a:avLst/>
            <a:gdLst/>
            <a:ahLst/>
            <a:cxnLst/>
            <a:rect l="l" t="t" r="r" b="b"/>
            <a:pathLst>
              <a:path w="4685178" h="4564391">
                <a:moveTo>
                  <a:pt x="0" y="0"/>
                </a:moveTo>
                <a:lnTo>
                  <a:pt x="4685178" y="0"/>
                </a:lnTo>
                <a:lnTo>
                  <a:pt x="4685178" y="4564391"/>
                </a:lnTo>
                <a:lnTo>
                  <a:pt x="0" y="4564391"/>
                </a:lnTo>
                <a:lnTo>
                  <a:pt x="0" y="0"/>
                </a:lnTo>
                <a:close/>
              </a:path>
            </a:pathLst>
          </a:custGeom>
          <a:blipFill>
            <a:blip r:embed="rId4"/>
            <a:stretch>
              <a:fillRect t="-16176" b="-20685"/>
            </a:stretch>
          </a:blipFill>
        </p:spPr>
        <p:txBody>
          <a:bodyPr/>
          <a:lstStyle/>
          <a:p>
            <a:endParaRPr lang="en-US"/>
          </a:p>
        </p:txBody>
      </p:sp>
      <p:sp>
        <p:nvSpPr>
          <p:cNvPr id="4" name="TextBox 4"/>
          <p:cNvSpPr txBox="1"/>
          <p:nvPr/>
        </p:nvSpPr>
        <p:spPr>
          <a:xfrm>
            <a:off x="668625" y="342906"/>
            <a:ext cx="16950750" cy="20955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Climate Threats and the Need for Coastal Resilience</a:t>
            </a:r>
          </a:p>
        </p:txBody>
      </p:sp>
      <p:sp>
        <p:nvSpPr>
          <p:cNvPr id="6" name="TextBox 6"/>
          <p:cNvSpPr txBox="1"/>
          <p:nvPr/>
        </p:nvSpPr>
        <p:spPr>
          <a:xfrm>
            <a:off x="1028700" y="2645390"/>
            <a:ext cx="7172539" cy="5732146"/>
          </a:xfrm>
          <a:prstGeom prst="rect">
            <a:avLst/>
          </a:prstGeom>
        </p:spPr>
        <p:txBody>
          <a:bodyPr lIns="0" tIns="0" rIns="0" bIns="0" rtlCol="0" anchor="t">
            <a:spAutoFit/>
          </a:bodyPr>
          <a:lstStyle/>
          <a:p>
            <a:pPr marL="604516" lvl="1" indent="-302258" algn="l">
              <a:lnSpc>
                <a:spcPts val="4199"/>
              </a:lnSpc>
              <a:buFont typeface="Arial"/>
              <a:buChar char="•"/>
            </a:pPr>
            <a:r>
              <a:rPr lang="en-US" sz="2799">
                <a:solidFill>
                  <a:srgbClr val="122A1B"/>
                </a:solidFill>
                <a:latin typeface="Canva Sans"/>
                <a:ea typeface="Canva Sans"/>
                <a:cs typeface="Canva Sans"/>
                <a:sym typeface="Canva Sans"/>
              </a:rPr>
              <a:t>Sea level rise is accelerating - primary driver increasing coastal risk (flooding, erosion) worldwide (Oppenheimer et al., 2019)</a:t>
            </a:r>
          </a:p>
          <a:p>
            <a:pPr marL="604516" lvl="1" indent="-302258" algn="l">
              <a:lnSpc>
                <a:spcPts val="4199"/>
              </a:lnSpc>
              <a:buFont typeface="Arial"/>
              <a:buChar char="•"/>
            </a:pPr>
            <a:r>
              <a:rPr lang="en-US" sz="2799">
                <a:solidFill>
                  <a:srgbClr val="122A1B"/>
                </a:solidFill>
                <a:latin typeface="Canva Sans"/>
                <a:ea typeface="Canva Sans"/>
                <a:cs typeface="Canva Sans"/>
                <a:sym typeface="Canva Sans"/>
              </a:rPr>
              <a:t>Marshes, mangroves, and seagrasses offer “natural defense” (Temmerman et al., 2013)</a:t>
            </a:r>
          </a:p>
          <a:p>
            <a:pPr marL="604516" lvl="1" indent="-302258" algn="l">
              <a:lnSpc>
                <a:spcPts val="4199"/>
              </a:lnSpc>
              <a:buFont typeface="Arial"/>
              <a:buChar char="•"/>
            </a:pPr>
            <a:r>
              <a:rPr lang="en-US" sz="2799">
                <a:solidFill>
                  <a:srgbClr val="122A1B"/>
                </a:solidFill>
                <a:latin typeface="Canva Sans"/>
                <a:ea typeface="Canva Sans"/>
                <a:cs typeface="Canva Sans"/>
                <a:sym typeface="Canva Sans"/>
              </a:rPr>
              <a:t>Traditional hard defenses are rigid - NBS and NNBF provide resilient and adaptive alternatives (Borsje et al., 2011)</a:t>
            </a:r>
          </a:p>
        </p:txBody>
      </p:sp>
      <p:sp>
        <p:nvSpPr>
          <p:cNvPr id="7" name="TextBox 7"/>
          <p:cNvSpPr txBox="1"/>
          <p:nvPr/>
        </p:nvSpPr>
        <p:spPr>
          <a:xfrm>
            <a:off x="616036" y="9619607"/>
            <a:ext cx="1060363"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Intro</a:t>
            </a:r>
          </a:p>
        </p:txBody>
      </p:sp>
      <p:sp>
        <p:nvSpPr>
          <p:cNvPr id="10" name="Slide Number Placeholder 9">
            <a:extLst>
              <a:ext uri="{FF2B5EF4-FFF2-40B4-BE49-F238E27FC236}">
                <a16:creationId xmlns:a16="http://schemas.microsoft.com/office/drawing/2014/main" id="{E2DA752F-6CFC-E008-02A2-CDA4D422F8E5}"/>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References</a:t>
            </a:r>
          </a:p>
        </p:txBody>
      </p:sp>
      <p:sp>
        <p:nvSpPr>
          <p:cNvPr id="4" name="TextBox 4"/>
          <p:cNvSpPr txBox="1"/>
          <p:nvPr/>
        </p:nvSpPr>
        <p:spPr>
          <a:xfrm>
            <a:off x="1028700" y="1704278"/>
            <a:ext cx="16230600" cy="7021922"/>
          </a:xfrm>
          <a:prstGeom prst="rect">
            <a:avLst/>
          </a:prstGeom>
        </p:spPr>
        <p:txBody>
          <a:bodyPr lIns="0" tIns="0" rIns="0" bIns="0" rtlCol="0" anchor="t">
            <a:spAutoFit/>
          </a:bodyPr>
          <a:lstStyle/>
          <a:p>
            <a:r>
              <a:rPr lang="en-US" sz="2400" i="1" dirty="0"/>
              <a:t>Algae blooms and seagrass loss: Save the Manatee Club</a:t>
            </a:r>
            <a:r>
              <a:rPr lang="en-US" sz="2400" dirty="0"/>
              <a:t>. Save the Manatee Club | The voice for manatees since 1981. (2025, October 28). https://</a:t>
            </a:r>
            <a:r>
              <a:rPr lang="en-US" sz="2400" dirty="0" err="1"/>
              <a:t>savethemanatee.org</a:t>
            </a:r>
            <a:r>
              <a:rPr lang="en-US" sz="2400" dirty="0"/>
              <a:t>/manatees/algae-blooms/ </a:t>
            </a:r>
          </a:p>
          <a:p>
            <a:r>
              <a:rPr lang="en-US" sz="2400" dirty="0"/>
              <a:t>Borsje, B. W., van </a:t>
            </a:r>
            <a:r>
              <a:rPr lang="en-US" sz="2400" dirty="0" err="1"/>
              <a:t>Wesenbeeck</a:t>
            </a:r>
            <a:r>
              <a:rPr lang="en-US" sz="2400" dirty="0"/>
              <a:t>, B. K., Dekker, F., </a:t>
            </a:r>
            <a:r>
              <a:rPr lang="en-US" sz="2400" dirty="0" err="1"/>
              <a:t>Paalvast</a:t>
            </a:r>
            <a:r>
              <a:rPr lang="en-US" sz="2400" dirty="0"/>
              <a:t>, P., Bouma, T. J., van </a:t>
            </a:r>
            <a:r>
              <a:rPr lang="en-US" sz="2400" dirty="0" err="1"/>
              <a:t>Katwijk</a:t>
            </a:r>
            <a:r>
              <a:rPr lang="en-US" sz="2400" dirty="0"/>
              <a:t>, M. M., &amp; de Vries, M. B. (2011). How ecological engineering can serve in coastal protection. </a:t>
            </a:r>
            <a:r>
              <a:rPr lang="en-US" sz="2400" i="1" dirty="0"/>
              <a:t>Ecological Engineering</a:t>
            </a:r>
            <a:r>
              <a:rPr lang="en-US" sz="2400" dirty="0"/>
              <a:t>, </a:t>
            </a:r>
            <a:r>
              <a:rPr lang="en-US" sz="2400" i="1" dirty="0"/>
              <a:t>37</a:t>
            </a:r>
            <a:r>
              <a:rPr lang="en-US" sz="2400" dirty="0"/>
              <a:t>(2), 113–122. https://</a:t>
            </a:r>
            <a:r>
              <a:rPr lang="en-US" sz="2400" dirty="0" err="1"/>
              <a:t>doi.org</a:t>
            </a:r>
            <a:r>
              <a:rPr lang="en-US" sz="2400" dirty="0"/>
              <a:t>/10.1016/j.ecoleng.2010.11.027 </a:t>
            </a:r>
          </a:p>
          <a:p>
            <a:r>
              <a:rPr lang="en-US" sz="2400" dirty="0"/>
              <a:t>Chapter 4: Sea level rise and implications for low-lying islands, coasts and communities — special report on the ocean and Cryosphere in a changing climate. (n.d.). https://</a:t>
            </a:r>
            <a:r>
              <a:rPr lang="en-US" sz="2400" dirty="0" err="1"/>
              <a:t>www.ipcc.ch</a:t>
            </a:r>
            <a:r>
              <a:rPr lang="en-US" sz="2400" dirty="0"/>
              <a:t>/</a:t>
            </a:r>
            <a:r>
              <a:rPr lang="en-US" sz="2400" dirty="0" err="1"/>
              <a:t>srocc</a:t>
            </a:r>
            <a:r>
              <a:rPr lang="en-US" sz="2400" dirty="0"/>
              <a:t>/chapter/chapter-4-sea-level-rise-and-implications-for-low-lying-islands-coasts-and-communities/ </a:t>
            </a:r>
          </a:p>
          <a:p>
            <a:r>
              <a:rPr lang="en-US" sz="2400" dirty="0"/>
              <a:t>Morris, L. J., Hall, L. M., Jacoby, C. A., Chamberlain, R. H., </a:t>
            </a:r>
            <a:r>
              <a:rPr lang="en-US" sz="2400" dirty="0" err="1"/>
              <a:t>Hanisak</a:t>
            </a:r>
            <a:r>
              <a:rPr lang="en-US" sz="2400" dirty="0"/>
              <a:t>, M. D., Miller, J. D., &amp; </a:t>
            </a:r>
            <a:r>
              <a:rPr lang="en-US" sz="2400" dirty="0" err="1"/>
              <a:t>Virnstein</a:t>
            </a:r>
            <a:r>
              <a:rPr lang="en-US" sz="2400" dirty="0"/>
              <a:t>, R. W. (2022). Seagrass in a changing estuary, the Indian River Lagoon, Florida, United States. </a:t>
            </a:r>
            <a:r>
              <a:rPr lang="en-US" sz="2400" i="1" dirty="0"/>
              <a:t>Frontiers in Marine Science</a:t>
            </a:r>
            <a:r>
              <a:rPr lang="en-US" sz="2400" dirty="0"/>
              <a:t>, </a:t>
            </a:r>
            <a:r>
              <a:rPr lang="en-US" sz="2400" i="1" dirty="0"/>
              <a:t>8</a:t>
            </a:r>
            <a:r>
              <a:rPr lang="en-US" sz="2400" dirty="0"/>
              <a:t>. https://</a:t>
            </a:r>
            <a:r>
              <a:rPr lang="en-US" sz="2400" dirty="0" err="1"/>
              <a:t>doi.org</a:t>
            </a:r>
            <a:r>
              <a:rPr lang="en-US" sz="2400" dirty="0"/>
              <a:t>/10.3389/fmars.2021.789818 </a:t>
            </a:r>
          </a:p>
          <a:p>
            <a:r>
              <a:rPr lang="en-US" sz="2400" i="1" dirty="0"/>
              <a:t>Seagrass</a:t>
            </a:r>
            <a:r>
              <a:rPr lang="en-US" sz="2400" dirty="0"/>
              <a:t>. ACES. (2023, March 5). https://aces-</a:t>
            </a:r>
            <a:r>
              <a:rPr lang="en-US" sz="2400" dirty="0" err="1"/>
              <a:t>org.co.uk</a:t>
            </a:r>
            <a:r>
              <a:rPr lang="en-US" sz="2400" dirty="0"/>
              <a:t>/seagrass/ </a:t>
            </a:r>
          </a:p>
          <a:p>
            <a:r>
              <a:rPr lang="en-US" sz="2400" dirty="0"/>
              <a:t>Temmerman, S., </a:t>
            </a:r>
            <a:r>
              <a:rPr lang="en-US" sz="2400" dirty="0" err="1"/>
              <a:t>Meire</a:t>
            </a:r>
            <a:r>
              <a:rPr lang="en-US" sz="2400" dirty="0"/>
              <a:t>, P., Bouma, T. J., Herman, P. M., </a:t>
            </a:r>
            <a:r>
              <a:rPr lang="en-US" sz="2400" dirty="0" err="1"/>
              <a:t>Ysebaert</a:t>
            </a:r>
            <a:r>
              <a:rPr lang="en-US" sz="2400" dirty="0"/>
              <a:t>, T., &amp; De </a:t>
            </a:r>
            <a:r>
              <a:rPr lang="en-US" sz="2400" dirty="0" err="1"/>
              <a:t>Vriend</a:t>
            </a:r>
            <a:r>
              <a:rPr lang="en-US" sz="2400" dirty="0"/>
              <a:t>, H. J. (2013). Ecosystem-based coastal </a:t>
            </a:r>
            <a:r>
              <a:rPr lang="en-US" sz="2400" dirty="0" err="1"/>
              <a:t>defence</a:t>
            </a:r>
            <a:r>
              <a:rPr lang="en-US" sz="2400" dirty="0"/>
              <a:t> in the face of Global Change. </a:t>
            </a:r>
            <a:r>
              <a:rPr lang="en-US" sz="2400" i="1" dirty="0"/>
              <a:t>Nature</a:t>
            </a:r>
            <a:r>
              <a:rPr lang="en-US" sz="2400" dirty="0"/>
              <a:t>, </a:t>
            </a:r>
            <a:r>
              <a:rPr lang="en-US" sz="2400" i="1" dirty="0"/>
              <a:t>504</a:t>
            </a:r>
            <a:r>
              <a:rPr lang="en-US" sz="2400" dirty="0"/>
              <a:t>(7478), 79–83. https://</a:t>
            </a:r>
            <a:r>
              <a:rPr lang="en-US" sz="2400" dirty="0" err="1"/>
              <a:t>doi.org</a:t>
            </a:r>
            <a:r>
              <a:rPr lang="en-US" sz="2400" dirty="0"/>
              <a:t>/10.1038/nature12859 </a:t>
            </a:r>
          </a:p>
          <a:p>
            <a:r>
              <a:rPr lang="en-US" sz="2400" dirty="0"/>
              <a:t>Waycott, M., Duarte, C. M., Carruthers, T. J., Orth, R. J., Dennison, W. C., </a:t>
            </a:r>
            <a:r>
              <a:rPr lang="en-US" sz="2400" dirty="0" err="1"/>
              <a:t>Olyarnik</a:t>
            </a:r>
            <a:r>
              <a:rPr lang="en-US" sz="2400" dirty="0"/>
              <a:t>, S., Calladine, A., Fourqurean, J. W., Heck, K. L., Hughes, A. R., Kendrick, G. A., Kenworthy, W. J., Short, F. T., &amp; Williams, S. L. (2009). Accelerating loss of seagrasses across the globe threatens coastal ecosystems. </a:t>
            </a:r>
            <a:r>
              <a:rPr lang="en-US" sz="2400" i="1" dirty="0"/>
              <a:t>Proceedings of the National Academy of Sciences</a:t>
            </a:r>
            <a:r>
              <a:rPr lang="en-US" sz="2400" dirty="0"/>
              <a:t>, </a:t>
            </a:r>
            <a:r>
              <a:rPr lang="en-US" sz="2400" i="1" dirty="0"/>
              <a:t>106</a:t>
            </a:r>
            <a:r>
              <a:rPr lang="en-US" sz="2400" dirty="0"/>
              <a:t>(30), 12377–12381. https://</a:t>
            </a:r>
            <a:r>
              <a:rPr lang="en-US" sz="2400" dirty="0" err="1"/>
              <a:t>doi.org</a:t>
            </a:r>
            <a:r>
              <a:rPr lang="en-US" sz="2400" dirty="0"/>
              <a:t>/10.1073/pnas.0905620106 </a:t>
            </a:r>
          </a:p>
          <a:p>
            <a:pPr algn="l">
              <a:lnSpc>
                <a:spcPts val="3199"/>
              </a:lnSpc>
            </a:pPr>
            <a:endParaRPr lang="en-US" sz="1999" u="sng" dirty="0">
              <a:solidFill>
                <a:srgbClr val="122A1B"/>
              </a:solidFill>
              <a:latin typeface="Canva Sans"/>
              <a:ea typeface="Canva Sans"/>
              <a:cs typeface="Canva Sans"/>
              <a:sym typeface="Canva Sans"/>
            </a:endParaRPr>
          </a:p>
        </p:txBody>
      </p:sp>
      <p:sp>
        <p:nvSpPr>
          <p:cNvPr id="5" name="TextBox 5"/>
          <p:cNvSpPr txBox="1"/>
          <p:nvPr/>
        </p:nvSpPr>
        <p:spPr>
          <a:xfrm>
            <a:off x="409485" y="9604434"/>
            <a:ext cx="2028915"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817F80"/>
                </a:solidFill>
                <a:latin typeface="Canva Sans Bold"/>
                <a:ea typeface="Canva Sans Bold"/>
                <a:cs typeface="Canva Sans Bold"/>
                <a:sym typeface="Canva Sans Bold"/>
              </a:rPr>
              <a:t>References</a:t>
            </a:r>
          </a:p>
        </p:txBody>
      </p:sp>
      <p:sp>
        <p:nvSpPr>
          <p:cNvPr id="8" name="Slide Number Placeholder 7">
            <a:extLst>
              <a:ext uri="{FF2B5EF4-FFF2-40B4-BE49-F238E27FC236}">
                <a16:creationId xmlns:a16="http://schemas.microsoft.com/office/drawing/2014/main" id="{35867E17-CBED-367A-1B22-B199CCAAB34F}"/>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99279" y="6962950"/>
            <a:ext cx="4339091" cy="2446163"/>
          </a:xfrm>
          <a:custGeom>
            <a:avLst/>
            <a:gdLst/>
            <a:ahLst/>
            <a:cxnLst/>
            <a:rect l="l" t="t" r="r" b="b"/>
            <a:pathLst>
              <a:path w="4339091" h="2446163">
                <a:moveTo>
                  <a:pt x="0" y="0"/>
                </a:moveTo>
                <a:lnTo>
                  <a:pt x="4339091" y="0"/>
                </a:lnTo>
                <a:lnTo>
                  <a:pt x="4339091" y="2446162"/>
                </a:lnTo>
                <a:lnTo>
                  <a:pt x="0" y="2446162"/>
                </a:lnTo>
                <a:lnTo>
                  <a:pt x="0" y="0"/>
                </a:lnTo>
                <a:close/>
              </a:path>
            </a:pathLst>
          </a:custGeom>
          <a:blipFill>
            <a:blip r:embed="rId3"/>
            <a:stretch>
              <a:fillRect l="-26527" t="-34947" r="-34846" b="-55767"/>
            </a:stretch>
          </a:blipFill>
        </p:spPr>
        <p:txBody>
          <a:bodyPr/>
          <a:lstStyle/>
          <a:p>
            <a:endParaRPr lang="en-US"/>
          </a:p>
        </p:txBody>
      </p:sp>
      <p:sp>
        <p:nvSpPr>
          <p:cNvPr id="3" name="Freeform 3"/>
          <p:cNvSpPr/>
          <p:nvPr/>
        </p:nvSpPr>
        <p:spPr>
          <a:xfrm>
            <a:off x="1028700" y="6962950"/>
            <a:ext cx="4339091" cy="2446163"/>
          </a:xfrm>
          <a:custGeom>
            <a:avLst/>
            <a:gdLst/>
            <a:ahLst/>
            <a:cxnLst/>
            <a:rect l="l" t="t" r="r" b="b"/>
            <a:pathLst>
              <a:path w="4339091" h="2446163">
                <a:moveTo>
                  <a:pt x="0" y="0"/>
                </a:moveTo>
                <a:lnTo>
                  <a:pt x="4339091" y="0"/>
                </a:lnTo>
                <a:lnTo>
                  <a:pt x="4339091" y="2446162"/>
                </a:lnTo>
                <a:lnTo>
                  <a:pt x="0" y="2446162"/>
                </a:lnTo>
                <a:lnTo>
                  <a:pt x="0" y="0"/>
                </a:lnTo>
                <a:close/>
              </a:path>
            </a:pathLst>
          </a:custGeom>
          <a:blipFill>
            <a:blip r:embed="rId4"/>
            <a:stretch>
              <a:fillRect/>
            </a:stretch>
          </a:blipFill>
        </p:spPr>
        <p:txBody>
          <a:bodyPr/>
          <a:lstStyle/>
          <a:p>
            <a:endParaRPr lang="en-US"/>
          </a:p>
        </p:txBody>
      </p:sp>
      <p:sp>
        <p:nvSpPr>
          <p:cNvPr id="4" name="Freeform 4"/>
          <p:cNvSpPr/>
          <p:nvPr/>
        </p:nvSpPr>
        <p:spPr>
          <a:xfrm>
            <a:off x="5799279" y="3436076"/>
            <a:ext cx="4339091" cy="3254319"/>
          </a:xfrm>
          <a:custGeom>
            <a:avLst/>
            <a:gdLst/>
            <a:ahLst/>
            <a:cxnLst/>
            <a:rect l="l" t="t" r="r" b="b"/>
            <a:pathLst>
              <a:path w="4339091" h="3254319">
                <a:moveTo>
                  <a:pt x="0" y="0"/>
                </a:moveTo>
                <a:lnTo>
                  <a:pt x="4339091" y="0"/>
                </a:lnTo>
                <a:lnTo>
                  <a:pt x="4339091" y="3254319"/>
                </a:lnTo>
                <a:lnTo>
                  <a:pt x="0" y="3254319"/>
                </a:lnTo>
                <a:lnTo>
                  <a:pt x="0" y="0"/>
                </a:lnTo>
                <a:close/>
              </a:path>
            </a:pathLst>
          </a:custGeom>
          <a:blipFill>
            <a:blip r:embed="rId5"/>
            <a:stretch>
              <a:fillRect/>
            </a:stretch>
          </a:blipFill>
        </p:spPr>
        <p:txBody>
          <a:bodyPr/>
          <a:lstStyle/>
          <a:p>
            <a:endParaRPr lang="en-US"/>
          </a:p>
        </p:txBody>
      </p:sp>
      <p:sp>
        <p:nvSpPr>
          <p:cNvPr id="5" name="Freeform 5"/>
          <p:cNvSpPr/>
          <p:nvPr/>
        </p:nvSpPr>
        <p:spPr>
          <a:xfrm>
            <a:off x="1028700" y="3436076"/>
            <a:ext cx="4339091" cy="3254319"/>
          </a:xfrm>
          <a:custGeom>
            <a:avLst/>
            <a:gdLst/>
            <a:ahLst/>
            <a:cxnLst/>
            <a:rect l="l" t="t" r="r" b="b"/>
            <a:pathLst>
              <a:path w="4339091" h="3254319">
                <a:moveTo>
                  <a:pt x="0" y="0"/>
                </a:moveTo>
                <a:lnTo>
                  <a:pt x="4339091" y="0"/>
                </a:lnTo>
                <a:lnTo>
                  <a:pt x="4339091" y="3254319"/>
                </a:lnTo>
                <a:lnTo>
                  <a:pt x="0" y="3254319"/>
                </a:lnTo>
                <a:lnTo>
                  <a:pt x="0" y="0"/>
                </a:lnTo>
                <a:close/>
              </a:path>
            </a:pathLst>
          </a:custGeom>
          <a:blipFill>
            <a:blip r:embed="rId6"/>
            <a:stretch>
              <a:fillRect/>
            </a:stretch>
          </a:blipFill>
        </p:spPr>
        <p:txBody>
          <a:bodyPr/>
          <a:lstStyle/>
          <a:p>
            <a:endParaRPr lang="en-US"/>
          </a:p>
        </p:txBody>
      </p:sp>
      <p:sp>
        <p:nvSpPr>
          <p:cNvPr id="6" name="Freeform 6"/>
          <p:cNvSpPr/>
          <p:nvPr/>
        </p:nvSpPr>
        <p:spPr>
          <a:xfrm>
            <a:off x="15096455" y="111988"/>
            <a:ext cx="2162845" cy="2063022"/>
          </a:xfrm>
          <a:custGeom>
            <a:avLst/>
            <a:gdLst/>
            <a:ahLst/>
            <a:cxnLst/>
            <a:rect l="l" t="t" r="r" b="b"/>
            <a:pathLst>
              <a:path w="2162845" h="2063022">
                <a:moveTo>
                  <a:pt x="0" y="0"/>
                </a:moveTo>
                <a:lnTo>
                  <a:pt x="2162845" y="0"/>
                </a:lnTo>
                <a:lnTo>
                  <a:pt x="2162845" y="2063022"/>
                </a:lnTo>
                <a:lnTo>
                  <a:pt x="0" y="2063022"/>
                </a:lnTo>
                <a:lnTo>
                  <a:pt x="0" y="0"/>
                </a:lnTo>
                <a:close/>
              </a:path>
            </a:pathLst>
          </a:custGeom>
          <a:blipFill>
            <a:blip r:embed="rId7"/>
            <a:stretch>
              <a:fillRect l="-21548" t="-3894" r="-22475" b="-4821"/>
            </a:stretch>
          </a:blipFill>
        </p:spPr>
        <p:txBody>
          <a:bodyPr/>
          <a:lstStyle/>
          <a:p>
            <a:endParaRPr lang="en-US"/>
          </a:p>
        </p:txBody>
      </p:sp>
      <p:sp>
        <p:nvSpPr>
          <p:cNvPr id="7" name="Freeform 7"/>
          <p:cNvSpPr/>
          <p:nvPr/>
        </p:nvSpPr>
        <p:spPr>
          <a:xfrm>
            <a:off x="1028700" y="208212"/>
            <a:ext cx="1870574" cy="1870574"/>
          </a:xfrm>
          <a:custGeom>
            <a:avLst/>
            <a:gdLst/>
            <a:ahLst/>
            <a:cxnLst/>
            <a:rect l="l" t="t" r="r" b="b"/>
            <a:pathLst>
              <a:path w="1870574" h="1870574">
                <a:moveTo>
                  <a:pt x="0" y="0"/>
                </a:moveTo>
                <a:lnTo>
                  <a:pt x="1870574" y="0"/>
                </a:lnTo>
                <a:lnTo>
                  <a:pt x="1870574" y="1870574"/>
                </a:lnTo>
                <a:lnTo>
                  <a:pt x="0" y="1870574"/>
                </a:lnTo>
                <a:lnTo>
                  <a:pt x="0" y="0"/>
                </a:lnTo>
                <a:close/>
              </a:path>
            </a:pathLst>
          </a:custGeom>
          <a:blipFill>
            <a:blip r:embed="rId8"/>
            <a:stretch>
              <a:fillRect/>
            </a:stretch>
          </a:blipFill>
        </p:spPr>
        <p:txBody>
          <a:bodyPr/>
          <a:lstStyle/>
          <a:p>
            <a:endParaRPr lang="en-US"/>
          </a:p>
        </p:txBody>
      </p:sp>
      <p:sp>
        <p:nvSpPr>
          <p:cNvPr id="8" name="Freeform 8"/>
          <p:cNvSpPr/>
          <p:nvPr/>
        </p:nvSpPr>
        <p:spPr>
          <a:xfrm rot="800577">
            <a:off x="9449267" y="6569826"/>
            <a:ext cx="1378207" cy="1195595"/>
          </a:xfrm>
          <a:custGeom>
            <a:avLst/>
            <a:gdLst/>
            <a:ahLst/>
            <a:cxnLst/>
            <a:rect l="l" t="t" r="r" b="b"/>
            <a:pathLst>
              <a:path w="1378207" h="1195595">
                <a:moveTo>
                  <a:pt x="0" y="0"/>
                </a:moveTo>
                <a:lnTo>
                  <a:pt x="1378207" y="0"/>
                </a:lnTo>
                <a:lnTo>
                  <a:pt x="1378207" y="1195595"/>
                </a:lnTo>
                <a:lnTo>
                  <a:pt x="0" y="11955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556282" y="3082767"/>
            <a:ext cx="944836" cy="974972"/>
          </a:xfrm>
          <a:custGeom>
            <a:avLst/>
            <a:gdLst/>
            <a:ahLst/>
            <a:cxnLst/>
            <a:rect l="l" t="t" r="r" b="b"/>
            <a:pathLst>
              <a:path w="944836" h="974972">
                <a:moveTo>
                  <a:pt x="0" y="0"/>
                </a:moveTo>
                <a:lnTo>
                  <a:pt x="944836" y="0"/>
                </a:lnTo>
                <a:lnTo>
                  <a:pt x="944836" y="974972"/>
                </a:lnTo>
                <a:lnTo>
                  <a:pt x="0" y="97497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1853269" y="6035406"/>
            <a:ext cx="3692015" cy="3373707"/>
          </a:xfrm>
          <a:custGeom>
            <a:avLst/>
            <a:gdLst/>
            <a:ahLst/>
            <a:cxnLst/>
            <a:rect l="l" t="t" r="r" b="b"/>
            <a:pathLst>
              <a:path w="2481670" h="2481670">
                <a:moveTo>
                  <a:pt x="0" y="0"/>
                </a:moveTo>
                <a:lnTo>
                  <a:pt x="2481670" y="0"/>
                </a:lnTo>
                <a:lnTo>
                  <a:pt x="2481670" y="2481670"/>
                </a:lnTo>
                <a:lnTo>
                  <a:pt x="0" y="2481670"/>
                </a:lnTo>
                <a:lnTo>
                  <a:pt x="0" y="0"/>
                </a:lnTo>
                <a:close/>
              </a:path>
            </a:pathLst>
          </a:custGeom>
          <a:blipFill>
            <a:blip r:embed="rId13"/>
            <a:stretch>
              <a:fillRect/>
            </a:stretch>
          </a:blipFill>
        </p:spPr>
        <p:txBody>
          <a:bodyPr/>
          <a:lstStyle/>
          <a:p>
            <a:endParaRPr lang="en-US"/>
          </a:p>
        </p:txBody>
      </p:sp>
      <p:sp>
        <p:nvSpPr>
          <p:cNvPr id="11" name="TextBox 11"/>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Thank You!</a:t>
            </a:r>
          </a:p>
        </p:txBody>
      </p:sp>
      <p:sp>
        <p:nvSpPr>
          <p:cNvPr id="13" name="TextBox 13"/>
          <p:cNvSpPr txBox="1"/>
          <p:nvPr/>
        </p:nvSpPr>
        <p:spPr>
          <a:xfrm>
            <a:off x="1028700" y="2334737"/>
            <a:ext cx="16230600" cy="471805"/>
          </a:xfrm>
          <a:prstGeom prst="rect">
            <a:avLst/>
          </a:prstGeom>
        </p:spPr>
        <p:txBody>
          <a:bodyPr lIns="0" tIns="0" rIns="0" bIns="0" rtlCol="0" anchor="t">
            <a:spAutoFit/>
          </a:bodyPr>
          <a:lstStyle/>
          <a:p>
            <a:pPr algn="ctr">
              <a:lnSpc>
                <a:spcPts val="3919"/>
              </a:lnSpc>
              <a:spcBef>
                <a:spcPct val="0"/>
              </a:spcBef>
            </a:pPr>
            <a:r>
              <a:rPr lang="en-US" sz="2799" dirty="0">
                <a:solidFill>
                  <a:srgbClr val="122A1B"/>
                </a:solidFill>
                <a:latin typeface="Helvetica Now"/>
                <a:ea typeface="Helvetica Now"/>
                <a:cs typeface="Helvetica Now"/>
                <a:sym typeface="Helvetica Now"/>
              </a:rPr>
              <a:t>This work is supported by the U.S. National Science Foundation grant #1944880</a:t>
            </a:r>
          </a:p>
        </p:txBody>
      </p:sp>
      <p:sp>
        <p:nvSpPr>
          <p:cNvPr id="14" name="TextBox 14"/>
          <p:cNvSpPr txBox="1"/>
          <p:nvPr/>
        </p:nvSpPr>
        <p:spPr>
          <a:xfrm>
            <a:off x="13106400" y="5625533"/>
            <a:ext cx="1114946" cy="349250"/>
          </a:xfrm>
          <a:prstGeom prst="rect">
            <a:avLst/>
          </a:prstGeom>
        </p:spPr>
        <p:txBody>
          <a:bodyPr lIns="0" tIns="0" rIns="0" bIns="0" rtlCol="0" anchor="t">
            <a:spAutoFit/>
          </a:bodyPr>
          <a:lstStyle/>
          <a:p>
            <a:pPr algn="ctr">
              <a:lnSpc>
                <a:spcPts val="2800"/>
              </a:lnSpc>
              <a:spcBef>
                <a:spcPct val="0"/>
              </a:spcBef>
            </a:pPr>
            <a:r>
              <a:rPr lang="en-US" sz="2000" dirty="0">
                <a:solidFill>
                  <a:srgbClr val="000000"/>
                </a:solidFill>
                <a:latin typeface="Canva Sans"/>
                <a:ea typeface="Canva Sans"/>
                <a:cs typeface="Canva Sans"/>
                <a:sym typeface="Canva Sans"/>
              </a:rPr>
              <a:t>Scan me!</a:t>
            </a:r>
          </a:p>
        </p:txBody>
      </p:sp>
      <p:sp>
        <p:nvSpPr>
          <p:cNvPr id="17" name="Slide Number Placeholder 16">
            <a:extLst>
              <a:ext uri="{FF2B5EF4-FFF2-40B4-BE49-F238E27FC236}">
                <a16:creationId xmlns:a16="http://schemas.microsoft.com/office/drawing/2014/main" id="{384ED50F-4DF2-6114-AA24-1BB67D32621E}"/>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15" name="TextBox 14">
            <a:extLst>
              <a:ext uri="{FF2B5EF4-FFF2-40B4-BE49-F238E27FC236}">
                <a16:creationId xmlns:a16="http://schemas.microsoft.com/office/drawing/2014/main" id="{ADFD2074-B016-E0AF-C7CD-BDB64ECAB049}"/>
              </a:ext>
            </a:extLst>
          </p:cNvPr>
          <p:cNvSpPr txBox="1"/>
          <p:nvPr/>
        </p:nvSpPr>
        <p:spPr>
          <a:xfrm>
            <a:off x="11200488" y="3523540"/>
            <a:ext cx="5639712" cy="1384995"/>
          </a:xfrm>
          <a:prstGeom prst="rect">
            <a:avLst/>
          </a:prstGeom>
          <a:noFill/>
        </p:spPr>
        <p:txBody>
          <a:bodyPr wrap="square">
            <a:spAutoFit/>
          </a:bodyPr>
          <a:lstStyle/>
          <a:p>
            <a:r>
              <a:rPr lang="en-US" sz="2800" dirty="0">
                <a:effectLst/>
                <a:latin typeface="Helvetica" pitchFamily="2" charset="0"/>
                <a:ea typeface="Aptos" panose="020B0004020202020204" pitchFamily="34" charset="0"/>
                <a:cs typeface="Times New Roman" panose="02020603050405020304" pitchFamily="18" charset="0"/>
              </a:rPr>
              <a:t>The authors thank all members of the Kibler Ecohydraulics Lab for their support on this research.</a:t>
            </a:r>
            <a:r>
              <a:rPr lang="en-US" sz="2800" dirty="0">
                <a:effectLst/>
                <a:latin typeface="Helvetica" pitchFamily="2" charset="0"/>
              </a:rPr>
              <a:t> </a:t>
            </a:r>
            <a:endParaRPr lang="en-US" sz="2800" dirty="0">
              <a:latin typeface="Helvetica"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02370" y="2546048"/>
            <a:ext cx="16230600" cy="3334386"/>
          </a:xfrm>
          <a:prstGeom prst="rect">
            <a:avLst/>
          </a:prstGeom>
        </p:spPr>
        <p:txBody>
          <a:bodyPr lIns="0" tIns="0" rIns="0" bIns="0" rtlCol="0" anchor="t">
            <a:spAutoFit/>
          </a:bodyPr>
          <a:lstStyle/>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Seagrass meadows are in rapid global decline, with documented losses reaching up to 17% since the 1990s (Waycott et al., 2009)</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Human development introduces massive excess nutrients into coastal waters through runoff, causing eutrophication (Bowen &amp; Valiela, 2001)</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Eutrophication fuels rapid growth of algal blooms, reducing light available for seagrass to grow (Dennison et al., 1993)</a:t>
            </a:r>
          </a:p>
        </p:txBody>
      </p:sp>
      <p:grpSp>
        <p:nvGrpSpPr>
          <p:cNvPr id="3" name="Group 3"/>
          <p:cNvGrpSpPr/>
          <p:nvPr/>
        </p:nvGrpSpPr>
        <p:grpSpPr>
          <a:xfrm>
            <a:off x="4815103" y="6089983"/>
            <a:ext cx="9130156" cy="3994443"/>
            <a:chOff x="0" y="0"/>
            <a:chExt cx="12173542" cy="5325925"/>
          </a:xfrm>
        </p:grpSpPr>
        <p:grpSp>
          <p:nvGrpSpPr>
            <p:cNvPr id="4" name="Group 4"/>
            <p:cNvGrpSpPr/>
            <p:nvPr/>
          </p:nvGrpSpPr>
          <p:grpSpPr>
            <a:xfrm>
              <a:off x="0" y="0"/>
              <a:ext cx="12173542" cy="5254681"/>
              <a:chOff x="0" y="0"/>
              <a:chExt cx="2720356" cy="1174236"/>
            </a:xfrm>
          </p:grpSpPr>
          <p:sp>
            <p:nvSpPr>
              <p:cNvPr id="5" name="Freeform 5"/>
              <p:cNvSpPr/>
              <p:nvPr/>
            </p:nvSpPr>
            <p:spPr>
              <a:xfrm>
                <a:off x="0" y="0"/>
                <a:ext cx="2720356" cy="1174236"/>
              </a:xfrm>
              <a:custGeom>
                <a:avLst/>
                <a:gdLst/>
                <a:ahLst/>
                <a:cxnLst/>
                <a:rect l="l" t="t" r="r" b="b"/>
                <a:pathLst>
                  <a:path w="2720356" h="1174236">
                    <a:moveTo>
                      <a:pt x="0" y="0"/>
                    </a:moveTo>
                    <a:lnTo>
                      <a:pt x="2720356" y="0"/>
                    </a:lnTo>
                    <a:lnTo>
                      <a:pt x="2720356" y="1174236"/>
                    </a:lnTo>
                    <a:lnTo>
                      <a:pt x="0" y="1174236"/>
                    </a:lnTo>
                    <a:close/>
                  </a:path>
                </a:pathLst>
              </a:custGeom>
              <a:solidFill>
                <a:srgbClr val="E6F5FF"/>
              </a:solidFill>
            </p:spPr>
            <p:txBody>
              <a:bodyPr/>
              <a:lstStyle/>
              <a:p>
                <a:endParaRPr lang="en-US"/>
              </a:p>
            </p:txBody>
          </p:sp>
          <p:sp>
            <p:nvSpPr>
              <p:cNvPr id="6" name="TextBox 6"/>
              <p:cNvSpPr txBox="1"/>
              <p:nvPr/>
            </p:nvSpPr>
            <p:spPr>
              <a:xfrm>
                <a:off x="0" y="-47625"/>
                <a:ext cx="2720356" cy="1221861"/>
              </a:xfrm>
              <a:prstGeom prst="rect">
                <a:avLst/>
              </a:prstGeom>
            </p:spPr>
            <p:txBody>
              <a:bodyPr lIns="43306" tIns="43306" rIns="43306" bIns="43306" rtlCol="0" anchor="ctr"/>
              <a:lstStyle/>
              <a:p>
                <a:pPr algn="ctr">
                  <a:lnSpc>
                    <a:spcPts val="2800"/>
                  </a:lnSpc>
                </a:pPr>
                <a:endParaRPr/>
              </a:p>
            </p:txBody>
          </p:sp>
        </p:grpSp>
        <p:sp>
          <p:nvSpPr>
            <p:cNvPr id="7" name="Freeform 7"/>
            <p:cNvSpPr/>
            <p:nvPr/>
          </p:nvSpPr>
          <p:spPr>
            <a:xfrm>
              <a:off x="0" y="0"/>
              <a:ext cx="12173542" cy="5325925"/>
            </a:xfrm>
            <a:custGeom>
              <a:avLst/>
              <a:gdLst/>
              <a:ahLst/>
              <a:cxnLst/>
              <a:rect l="l" t="t" r="r" b="b"/>
              <a:pathLst>
                <a:path w="12173542" h="5325925">
                  <a:moveTo>
                    <a:pt x="0" y="0"/>
                  </a:moveTo>
                  <a:lnTo>
                    <a:pt x="12173542" y="0"/>
                  </a:lnTo>
                  <a:lnTo>
                    <a:pt x="12173542" y="5325925"/>
                  </a:lnTo>
                  <a:lnTo>
                    <a:pt x="0" y="5325925"/>
                  </a:lnTo>
                  <a:lnTo>
                    <a:pt x="0" y="0"/>
                  </a:lnTo>
                  <a:close/>
                </a:path>
              </a:pathLst>
            </a:custGeom>
            <a:blipFill>
              <a:blip r:embed="rId3"/>
              <a:stretch>
                <a:fillRect/>
              </a:stretch>
            </a:blipFill>
          </p:spPr>
          <p:txBody>
            <a:bodyPr/>
            <a:lstStyle/>
            <a:p>
              <a:endParaRPr lang="en-US"/>
            </a:p>
          </p:txBody>
        </p:sp>
      </p:grpSp>
      <p:sp>
        <p:nvSpPr>
          <p:cNvPr id="8" name="TextBox 8"/>
          <p:cNvSpPr txBox="1"/>
          <p:nvPr/>
        </p:nvSpPr>
        <p:spPr>
          <a:xfrm>
            <a:off x="668625" y="342906"/>
            <a:ext cx="16950750" cy="20955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Anthropogenic Stressor: Degrading Natural Buffers</a:t>
            </a:r>
          </a:p>
        </p:txBody>
      </p:sp>
      <p:sp>
        <p:nvSpPr>
          <p:cNvPr id="10" name="TextBox 10"/>
          <p:cNvSpPr txBox="1"/>
          <p:nvPr/>
        </p:nvSpPr>
        <p:spPr>
          <a:xfrm>
            <a:off x="616036" y="9619607"/>
            <a:ext cx="1365163"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Intro</a:t>
            </a:r>
          </a:p>
        </p:txBody>
      </p:sp>
      <p:sp>
        <p:nvSpPr>
          <p:cNvPr id="13" name="Slide Number Placeholder 12">
            <a:extLst>
              <a:ext uri="{FF2B5EF4-FFF2-40B4-BE49-F238E27FC236}">
                <a16:creationId xmlns:a16="http://schemas.microsoft.com/office/drawing/2014/main" id="{839C5A67-463E-6820-5B18-64CA63C0372B}"/>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42621" y="1992488"/>
            <a:ext cx="5729749" cy="5726951"/>
          </a:xfrm>
          <a:custGeom>
            <a:avLst/>
            <a:gdLst/>
            <a:ahLst/>
            <a:cxnLst/>
            <a:rect l="l" t="t" r="r" b="b"/>
            <a:pathLst>
              <a:path w="5729749" h="5726951">
                <a:moveTo>
                  <a:pt x="0" y="0"/>
                </a:moveTo>
                <a:lnTo>
                  <a:pt x="5729749" y="0"/>
                </a:lnTo>
                <a:lnTo>
                  <a:pt x="5729749" y="5726951"/>
                </a:lnTo>
                <a:lnTo>
                  <a:pt x="0" y="5726951"/>
                </a:lnTo>
                <a:lnTo>
                  <a:pt x="0" y="0"/>
                </a:lnTo>
                <a:close/>
              </a:path>
            </a:pathLst>
          </a:custGeom>
          <a:blipFill>
            <a:blip r:embed="rId3"/>
            <a:stretch>
              <a:fillRect l="-2959" t="-3010"/>
            </a:stretch>
          </a:blipFill>
        </p:spPr>
        <p:txBody>
          <a:bodyPr/>
          <a:lstStyle/>
          <a:p>
            <a:endParaRPr lang="en-US"/>
          </a:p>
        </p:txBody>
      </p:sp>
      <p:sp>
        <p:nvSpPr>
          <p:cNvPr id="3" name="Freeform 3"/>
          <p:cNvSpPr/>
          <p:nvPr/>
        </p:nvSpPr>
        <p:spPr>
          <a:xfrm>
            <a:off x="3406774" y="6025537"/>
            <a:ext cx="5970436" cy="3962877"/>
          </a:xfrm>
          <a:custGeom>
            <a:avLst/>
            <a:gdLst/>
            <a:ahLst/>
            <a:cxnLst/>
            <a:rect l="l" t="t" r="r" b="b"/>
            <a:pathLst>
              <a:path w="5970436" h="3962877">
                <a:moveTo>
                  <a:pt x="0" y="0"/>
                </a:moveTo>
                <a:lnTo>
                  <a:pt x="5970436" y="0"/>
                </a:lnTo>
                <a:lnTo>
                  <a:pt x="5970436" y="3962877"/>
                </a:lnTo>
                <a:lnTo>
                  <a:pt x="0" y="3962877"/>
                </a:lnTo>
                <a:lnTo>
                  <a:pt x="0" y="0"/>
                </a:lnTo>
                <a:close/>
              </a:path>
            </a:pathLst>
          </a:custGeom>
          <a:blipFill>
            <a:blip r:embed="rId4"/>
            <a:stretch>
              <a:fillRect/>
            </a:stretch>
          </a:blipFill>
          <a:ln cap="sq">
            <a:noFill/>
            <a:prstDash val="solid"/>
            <a:miter/>
          </a:ln>
        </p:spPr>
        <p:txBody>
          <a:bodyPr/>
          <a:lstStyle/>
          <a:p>
            <a:endParaRPr lang="en-US"/>
          </a:p>
        </p:txBody>
      </p:sp>
      <p:sp>
        <p:nvSpPr>
          <p:cNvPr id="5" name="TextBox 5"/>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IRL Case Study: The Cost of Eutrophication</a:t>
            </a:r>
          </a:p>
        </p:txBody>
      </p:sp>
      <p:sp>
        <p:nvSpPr>
          <p:cNvPr id="6" name="TextBox 6"/>
          <p:cNvSpPr txBox="1"/>
          <p:nvPr/>
        </p:nvSpPr>
        <p:spPr>
          <a:xfrm>
            <a:off x="616036" y="9619607"/>
            <a:ext cx="1212763"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Intro</a:t>
            </a:r>
          </a:p>
        </p:txBody>
      </p:sp>
      <p:sp>
        <p:nvSpPr>
          <p:cNvPr id="7" name="TextBox 7"/>
          <p:cNvSpPr txBox="1"/>
          <p:nvPr/>
        </p:nvSpPr>
        <p:spPr>
          <a:xfrm>
            <a:off x="1028700" y="2070318"/>
            <a:ext cx="10079849" cy="3636646"/>
          </a:xfrm>
          <a:prstGeom prst="rect">
            <a:avLst/>
          </a:prstGeom>
        </p:spPr>
        <p:txBody>
          <a:bodyPr lIns="0" tIns="0" rIns="0" bIns="0" rtlCol="0" anchor="t">
            <a:spAutoFit/>
          </a:bodyPr>
          <a:lstStyle/>
          <a:p>
            <a:pPr marL="604516" lvl="1" indent="-302258" algn="l">
              <a:lnSpc>
                <a:spcPts val="4199"/>
              </a:lnSpc>
              <a:buFont typeface="Arial"/>
              <a:buChar char="•"/>
            </a:pPr>
            <a:r>
              <a:rPr lang="en-US" sz="2799">
                <a:solidFill>
                  <a:srgbClr val="122A1B"/>
                </a:solidFill>
                <a:latin typeface="Canva Sans"/>
                <a:ea typeface="Canva Sans"/>
                <a:cs typeface="Canva Sans"/>
                <a:sym typeface="Canva Sans"/>
              </a:rPr>
              <a:t>Chronic nutrient loading and altered hydrodynamics created conditions for severe harmful algal blooms (HABs) (IRL NEP Annual Report, 2021)</a:t>
            </a:r>
          </a:p>
          <a:p>
            <a:pPr marL="604516" lvl="1" indent="-302258" algn="l">
              <a:lnSpc>
                <a:spcPts val="4199"/>
              </a:lnSpc>
              <a:buFont typeface="Arial"/>
              <a:buChar char="•"/>
            </a:pPr>
            <a:r>
              <a:rPr lang="en-US" sz="2799">
                <a:solidFill>
                  <a:srgbClr val="122A1B"/>
                </a:solidFill>
                <a:latin typeface="Canva Sans"/>
                <a:ea typeface="Canva Sans"/>
                <a:cs typeface="Canva Sans"/>
                <a:sym typeface="Canva Sans"/>
              </a:rPr>
              <a:t>Since 2011, IRL has lost an estimated 58% of its seagrass area (Morris et al., 2021)</a:t>
            </a:r>
          </a:p>
          <a:p>
            <a:pPr marL="604516" lvl="1" indent="-302258" algn="l">
              <a:lnSpc>
                <a:spcPts val="4199"/>
              </a:lnSpc>
              <a:buFont typeface="Arial"/>
              <a:buChar char="•"/>
            </a:pPr>
            <a:r>
              <a:rPr lang="en-US" sz="2799">
                <a:solidFill>
                  <a:srgbClr val="122A1B"/>
                </a:solidFill>
                <a:latin typeface="Canva Sans"/>
                <a:ea typeface="Canva Sans"/>
                <a:cs typeface="Canva Sans"/>
                <a:sym typeface="Canva Sans"/>
              </a:rPr>
              <a:t>Record-breaking manatee unusual mortality event starting late 2020 (FWC, 2022)</a:t>
            </a:r>
          </a:p>
        </p:txBody>
      </p:sp>
      <p:sp>
        <p:nvSpPr>
          <p:cNvPr id="10" name="Slide Number Placeholder 9">
            <a:extLst>
              <a:ext uri="{FF2B5EF4-FFF2-40B4-BE49-F238E27FC236}">
                <a16:creationId xmlns:a16="http://schemas.microsoft.com/office/drawing/2014/main" id="{22E9D18A-0B51-A776-5F16-1DBBCCB5E53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41819" y="1599866"/>
            <a:ext cx="7146181" cy="6361267"/>
            <a:chOff x="0" y="0"/>
            <a:chExt cx="9528242" cy="8481689"/>
          </a:xfrm>
        </p:grpSpPr>
        <p:grpSp>
          <p:nvGrpSpPr>
            <p:cNvPr id="3" name="Group 3"/>
            <p:cNvGrpSpPr/>
            <p:nvPr/>
          </p:nvGrpSpPr>
          <p:grpSpPr>
            <a:xfrm>
              <a:off x="5323933" y="1622692"/>
              <a:ext cx="3250124" cy="826539"/>
              <a:chOff x="0" y="0"/>
              <a:chExt cx="565717" cy="143867"/>
            </a:xfrm>
          </p:grpSpPr>
          <p:sp>
            <p:nvSpPr>
              <p:cNvPr id="4" name="Freeform 4"/>
              <p:cNvSpPr/>
              <p:nvPr/>
            </p:nvSpPr>
            <p:spPr>
              <a:xfrm>
                <a:off x="0" y="0"/>
                <a:ext cx="565717" cy="143867"/>
              </a:xfrm>
              <a:custGeom>
                <a:avLst/>
                <a:gdLst/>
                <a:ahLst/>
                <a:cxnLst/>
                <a:rect l="l" t="t" r="r" b="b"/>
                <a:pathLst>
                  <a:path w="565717" h="143867">
                    <a:moveTo>
                      <a:pt x="0" y="0"/>
                    </a:moveTo>
                    <a:lnTo>
                      <a:pt x="565717" y="0"/>
                    </a:lnTo>
                    <a:lnTo>
                      <a:pt x="565717" y="143867"/>
                    </a:lnTo>
                    <a:lnTo>
                      <a:pt x="0" y="143867"/>
                    </a:lnTo>
                    <a:close/>
                  </a:path>
                </a:pathLst>
              </a:custGeom>
              <a:solidFill>
                <a:srgbClr val="FFFFFF"/>
              </a:solidFill>
            </p:spPr>
            <p:txBody>
              <a:bodyPr/>
              <a:lstStyle/>
              <a:p>
                <a:endParaRPr lang="en-US"/>
              </a:p>
            </p:txBody>
          </p:sp>
          <p:sp>
            <p:nvSpPr>
              <p:cNvPr id="5" name="TextBox 5"/>
              <p:cNvSpPr txBox="1"/>
              <p:nvPr/>
            </p:nvSpPr>
            <p:spPr>
              <a:xfrm>
                <a:off x="0" y="-38100"/>
                <a:ext cx="565717" cy="181967"/>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4433125" y="5552362"/>
              <a:ext cx="3907954" cy="618803"/>
              <a:chOff x="0" y="0"/>
              <a:chExt cx="680219" cy="107709"/>
            </a:xfrm>
          </p:grpSpPr>
          <p:sp>
            <p:nvSpPr>
              <p:cNvPr id="7" name="Freeform 7"/>
              <p:cNvSpPr/>
              <p:nvPr/>
            </p:nvSpPr>
            <p:spPr>
              <a:xfrm>
                <a:off x="0" y="0"/>
                <a:ext cx="680219" cy="107709"/>
              </a:xfrm>
              <a:custGeom>
                <a:avLst/>
                <a:gdLst/>
                <a:ahLst/>
                <a:cxnLst/>
                <a:rect l="l" t="t" r="r" b="b"/>
                <a:pathLst>
                  <a:path w="680219" h="107709">
                    <a:moveTo>
                      <a:pt x="0" y="0"/>
                    </a:moveTo>
                    <a:lnTo>
                      <a:pt x="680219" y="0"/>
                    </a:lnTo>
                    <a:lnTo>
                      <a:pt x="680219" y="107709"/>
                    </a:lnTo>
                    <a:lnTo>
                      <a:pt x="0" y="107709"/>
                    </a:lnTo>
                    <a:close/>
                  </a:path>
                </a:pathLst>
              </a:custGeom>
              <a:solidFill>
                <a:srgbClr val="FFFFFF"/>
              </a:solidFill>
            </p:spPr>
            <p:txBody>
              <a:bodyPr/>
              <a:lstStyle/>
              <a:p>
                <a:endParaRPr lang="en-US"/>
              </a:p>
            </p:txBody>
          </p:sp>
          <p:sp>
            <p:nvSpPr>
              <p:cNvPr id="8" name="TextBox 8"/>
              <p:cNvSpPr txBox="1"/>
              <p:nvPr/>
            </p:nvSpPr>
            <p:spPr>
              <a:xfrm>
                <a:off x="0" y="-38100"/>
                <a:ext cx="680219" cy="145809"/>
              </a:xfrm>
              <a:prstGeom prst="rect">
                <a:avLst/>
              </a:prstGeom>
            </p:spPr>
            <p:txBody>
              <a:bodyPr lIns="50800" tIns="50800" rIns="50800" bIns="50800" rtlCol="0" anchor="ctr"/>
              <a:lstStyle/>
              <a:p>
                <a:pPr algn="ctr">
                  <a:lnSpc>
                    <a:spcPts val="2799"/>
                  </a:lnSpc>
                </a:pPr>
                <a:endParaRPr/>
              </a:p>
            </p:txBody>
          </p:sp>
        </p:grpSp>
        <p:sp>
          <p:nvSpPr>
            <p:cNvPr id="9" name="Freeform 9"/>
            <p:cNvSpPr/>
            <p:nvPr/>
          </p:nvSpPr>
          <p:spPr>
            <a:xfrm>
              <a:off x="0" y="0"/>
              <a:ext cx="9528242" cy="8481689"/>
            </a:xfrm>
            <a:custGeom>
              <a:avLst/>
              <a:gdLst/>
              <a:ahLst/>
              <a:cxnLst/>
              <a:rect l="l" t="t" r="r" b="b"/>
              <a:pathLst>
                <a:path w="9528242" h="8481689">
                  <a:moveTo>
                    <a:pt x="0" y="0"/>
                  </a:moveTo>
                  <a:lnTo>
                    <a:pt x="9528242" y="0"/>
                  </a:lnTo>
                  <a:lnTo>
                    <a:pt x="9528242" y="8481689"/>
                  </a:lnTo>
                  <a:lnTo>
                    <a:pt x="0" y="8481689"/>
                  </a:lnTo>
                  <a:lnTo>
                    <a:pt x="0" y="0"/>
                  </a:lnTo>
                  <a:close/>
                </a:path>
              </a:pathLst>
            </a:custGeom>
            <a:blipFill>
              <a:blip r:embed="rId3"/>
              <a:stretch>
                <a:fillRect t="-7143"/>
              </a:stretch>
            </a:blipFill>
          </p:spPr>
          <p:txBody>
            <a:bodyPr/>
            <a:lstStyle/>
            <a:p>
              <a:endParaRPr lang="en-US"/>
            </a:p>
          </p:txBody>
        </p:sp>
      </p:grpSp>
      <p:sp>
        <p:nvSpPr>
          <p:cNvPr id="10" name="Freeform 10"/>
          <p:cNvSpPr/>
          <p:nvPr/>
        </p:nvSpPr>
        <p:spPr>
          <a:xfrm>
            <a:off x="6784257" y="6840942"/>
            <a:ext cx="4468840" cy="3351630"/>
          </a:xfrm>
          <a:custGeom>
            <a:avLst/>
            <a:gdLst/>
            <a:ahLst/>
            <a:cxnLst/>
            <a:rect l="l" t="t" r="r" b="b"/>
            <a:pathLst>
              <a:path w="4468840" h="3351630">
                <a:moveTo>
                  <a:pt x="0" y="0"/>
                </a:moveTo>
                <a:lnTo>
                  <a:pt x="4468839" y="0"/>
                </a:lnTo>
                <a:lnTo>
                  <a:pt x="4468839" y="3351630"/>
                </a:lnTo>
                <a:lnTo>
                  <a:pt x="0" y="3351630"/>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Seagrass: The Ecosystem Engineer</a:t>
            </a:r>
          </a:p>
        </p:txBody>
      </p:sp>
      <p:sp>
        <p:nvSpPr>
          <p:cNvPr id="13" name="TextBox 13"/>
          <p:cNvSpPr txBox="1"/>
          <p:nvPr/>
        </p:nvSpPr>
        <p:spPr>
          <a:xfrm>
            <a:off x="1028700" y="1684011"/>
            <a:ext cx="8115300" cy="5020311"/>
          </a:xfrm>
          <a:prstGeom prst="rect">
            <a:avLst/>
          </a:prstGeom>
        </p:spPr>
        <p:txBody>
          <a:bodyPr lIns="0" tIns="0" rIns="0" bIns="0" rtlCol="0" anchor="t">
            <a:spAutoFit/>
          </a:bodyPr>
          <a:lstStyle/>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Seagrass is a critical benthic habitat (nursery, food).</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Ecosystem: Engineers</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Blades/canopy: Above-ground friction to dampen wave energy</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Rhizome/root mat: Below-ground stabilization to trap and bind sediment</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Post bloom recovery strongest where rhizome was intact (Morris et al., 2021)</a:t>
            </a:r>
          </a:p>
        </p:txBody>
      </p:sp>
      <p:sp>
        <p:nvSpPr>
          <p:cNvPr id="14" name="TextBox 14"/>
          <p:cNvSpPr txBox="1"/>
          <p:nvPr/>
        </p:nvSpPr>
        <p:spPr>
          <a:xfrm>
            <a:off x="616036" y="9619607"/>
            <a:ext cx="1212763"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Intro</a:t>
            </a:r>
          </a:p>
        </p:txBody>
      </p:sp>
      <p:sp>
        <p:nvSpPr>
          <p:cNvPr id="15" name="TextBox 15"/>
          <p:cNvSpPr txBox="1"/>
          <p:nvPr/>
        </p:nvSpPr>
        <p:spPr>
          <a:xfrm>
            <a:off x="12790540" y="8142107"/>
            <a:ext cx="4828835" cy="70167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Association for Coastal Ecosystem Services, 2024</a:t>
            </a:r>
          </a:p>
        </p:txBody>
      </p:sp>
      <p:sp>
        <p:nvSpPr>
          <p:cNvPr id="18" name="Slide Number Placeholder 17">
            <a:extLst>
              <a:ext uri="{FF2B5EF4-FFF2-40B4-BE49-F238E27FC236}">
                <a16:creationId xmlns:a16="http://schemas.microsoft.com/office/drawing/2014/main" id="{B437CB08-CA3F-D1E9-4D11-0E68B63FB81B}"/>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08226" y="2068971"/>
            <a:ext cx="2151074" cy="2610527"/>
          </a:xfrm>
          <a:custGeom>
            <a:avLst/>
            <a:gdLst/>
            <a:ahLst/>
            <a:cxnLst/>
            <a:rect l="l" t="t" r="r" b="b"/>
            <a:pathLst>
              <a:path w="2151074" h="2610527">
                <a:moveTo>
                  <a:pt x="0" y="0"/>
                </a:moveTo>
                <a:lnTo>
                  <a:pt x="2151074" y="0"/>
                </a:lnTo>
                <a:lnTo>
                  <a:pt x="2151074" y="2610526"/>
                </a:lnTo>
                <a:lnTo>
                  <a:pt x="0" y="26105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TextBox 3"/>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Research Focus</a:t>
            </a:r>
          </a:p>
        </p:txBody>
      </p:sp>
      <p:sp>
        <p:nvSpPr>
          <p:cNvPr id="5" name="TextBox 5"/>
          <p:cNvSpPr txBox="1"/>
          <p:nvPr/>
        </p:nvSpPr>
        <p:spPr>
          <a:xfrm>
            <a:off x="1028700" y="1964196"/>
            <a:ext cx="13202617" cy="2772411"/>
          </a:xfrm>
          <a:prstGeom prst="rect">
            <a:avLst/>
          </a:prstGeom>
        </p:spPr>
        <p:txBody>
          <a:bodyPr lIns="0" tIns="0" rIns="0" bIns="0" rtlCol="0" anchor="t">
            <a:spAutoFit/>
          </a:bodyPr>
          <a:lstStyle/>
          <a:p>
            <a:pPr marL="604516" lvl="1" indent="-302258" algn="l">
              <a:lnSpc>
                <a:spcPts val="4479"/>
              </a:lnSpc>
              <a:buAutoNum type="arabicPeriod"/>
            </a:pPr>
            <a:r>
              <a:rPr lang="en-US" sz="2799">
                <a:solidFill>
                  <a:srgbClr val="122A1B"/>
                </a:solidFill>
                <a:latin typeface="Canva Sans"/>
                <a:ea typeface="Canva Sans"/>
                <a:cs typeface="Canva Sans"/>
                <a:sym typeface="Canva Sans"/>
              </a:rPr>
              <a:t>Hydrodynamics: Quantify wave characteristics and energy attenuation within seagrass</a:t>
            </a:r>
          </a:p>
          <a:p>
            <a:pPr marL="604516" lvl="1" indent="-302258" algn="l">
              <a:lnSpc>
                <a:spcPts val="4479"/>
              </a:lnSpc>
              <a:buAutoNum type="arabicPeriod"/>
            </a:pPr>
            <a:r>
              <a:rPr lang="en-US" sz="2799">
                <a:solidFill>
                  <a:srgbClr val="122A1B"/>
                </a:solidFill>
                <a:latin typeface="Canva Sans"/>
                <a:ea typeface="Canva Sans"/>
                <a:cs typeface="Canva Sans"/>
                <a:sym typeface="Canva Sans"/>
              </a:rPr>
              <a:t>Sediment transport: Compare suspended sediment concentration (SSC) between vegetated and bare sites</a:t>
            </a:r>
          </a:p>
          <a:p>
            <a:pPr marL="604516" lvl="1" indent="-302258" algn="l">
              <a:lnSpc>
                <a:spcPts val="4479"/>
              </a:lnSpc>
              <a:buAutoNum type="arabicPeriod"/>
            </a:pPr>
            <a:r>
              <a:rPr lang="en-US" sz="2799">
                <a:solidFill>
                  <a:srgbClr val="122A1B"/>
                </a:solidFill>
                <a:latin typeface="Canva Sans"/>
                <a:ea typeface="Canva Sans"/>
                <a:cs typeface="Canva Sans"/>
                <a:sym typeface="Canva Sans"/>
              </a:rPr>
              <a:t>Synthesis: Link the seagrass density to functional outcomes</a:t>
            </a:r>
          </a:p>
        </p:txBody>
      </p:sp>
      <p:sp>
        <p:nvSpPr>
          <p:cNvPr id="6" name="TextBox 6"/>
          <p:cNvSpPr txBox="1"/>
          <p:nvPr/>
        </p:nvSpPr>
        <p:spPr>
          <a:xfrm>
            <a:off x="616036" y="9619607"/>
            <a:ext cx="1288963" cy="464820"/>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737373"/>
                </a:solidFill>
                <a:latin typeface="Canva Sans Bold"/>
                <a:ea typeface="Canva Sans Bold"/>
                <a:cs typeface="Canva Sans Bold"/>
                <a:sym typeface="Canva Sans Bold"/>
              </a:rPr>
              <a:t>Intro</a:t>
            </a:r>
          </a:p>
        </p:txBody>
      </p:sp>
      <p:sp>
        <p:nvSpPr>
          <p:cNvPr id="9" name="Slide Number Placeholder 8">
            <a:extLst>
              <a:ext uri="{FF2B5EF4-FFF2-40B4-BE49-F238E27FC236}">
                <a16:creationId xmlns:a16="http://schemas.microsoft.com/office/drawing/2014/main" id="{1D2248C4-1864-EA4A-03D2-7974AF1F7CF1}"/>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4" name="IMG_6087_6947F9CB-581A-40CF-A879-8E1BB561E2D5.mp4">
            <a:hlinkClick r:id="" action="ppaction://media"/>
            <a:extLst>
              <a:ext uri="{FF2B5EF4-FFF2-40B4-BE49-F238E27FC236}">
                <a16:creationId xmlns:a16="http://schemas.microsoft.com/office/drawing/2014/main" id="{603AEA68-7FA2-93FA-13B7-C1385BBFD55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81779" y="5094279"/>
            <a:ext cx="8458200" cy="47577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371606"/>
            <a:ext cx="4654812" cy="7886694"/>
          </a:xfrm>
          <a:custGeom>
            <a:avLst/>
            <a:gdLst/>
            <a:ahLst/>
            <a:cxnLst/>
            <a:rect l="l" t="t" r="r" b="b"/>
            <a:pathLst>
              <a:path w="4654812" h="7886694">
                <a:moveTo>
                  <a:pt x="0" y="0"/>
                </a:moveTo>
                <a:lnTo>
                  <a:pt x="4654812" y="0"/>
                </a:lnTo>
                <a:lnTo>
                  <a:pt x="4654812" y="7886694"/>
                </a:lnTo>
                <a:lnTo>
                  <a:pt x="0" y="7886694"/>
                </a:lnTo>
                <a:lnTo>
                  <a:pt x="0" y="0"/>
                </a:lnTo>
                <a:close/>
              </a:path>
            </a:pathLst>
          </a:custGeom>
          <a:blipFill>
            <a:blip r:embed="rId3"/>
            <a:stretch>
              <a:fillRect l="-62580" r="-82085"/>
            </a:stretch>
          </a:blipFill>
        </p:spPr>
        <p:txBody>
          <a:bodyPr/>
          <a:lstStyle/>
          <a:p>
            <a:endParaRPr lang="en-US"/>
          </a:p>
        </p:txBody>
      </p:sp>
      <p:sp>
        <p:nvSpPr>
          <p:cNvPr id="3" name="TextBox 3"/>
          <p:cNvSpPr txBox="1"/>
          <p:nvPr/>
        </p:nvSpPr>
        <p:spPr>
          <a:xfrm>
            <a:off x="5961342" y="6361491"/>
            <a:ext cx="1101120" cy="290626"/>
          </a:xfrm>
          <a:prstGeom prst="rect">
            <a:avLst/>
          </a:prstGeom>
        </p:spPr>
        <p:txBody>
          <a:bodyPr lIns="0" tIns="0" rIns="0" bIns="0" rtlCol="0" anchor="t">
            <a:spAutoFit/>
          </a:bodyPr>
          <a:lstStyle/>
          <a:p>
            <a:pPr algn="ctr">
              <a:lnSpc>
                <a:spcPts val="2359"/>
              </a:lnSpc>
              <a:spcBef>
                <a:spcPct val="0"/>
              </a:spcBef>
            </a:pPr>
            <a:r>
              <a:rPr lang="en-US" sz="1685" b="1">
                <a:solidFill>
                  <a:srgbClr val="FFFFFF"/>
                </a:solidFill>
                <a:latin typeface="Tahoma Bold"/>
                <a:ea typeface="Tahoma Bold"/>
                <a:cs typeface="Tahoma Bold"/>
                <a:sym typeface="Tahoma Bold"/>
              </a:rPr>
              <a:t>Vegetated</a:t>
            </a:r>
          </a:p>
        </p:txBody>
      </p:sp>
      <p:grpSp>
        <p:nvGrpSpPr>
          <p:cNvPr id="4" name="Group 4"/>
          <p:cNvGrpSpPr/>
          <p:nvPr/>
        </p:nvGrpSpPr>
        <p:grpSpPr>
          <a:xfrm>
            <a:off x="4540460" y="3663460"/>
            <a:ext cx="5866672" cy="4651056"/>
            <a:chOff x="0" y="0"/>
            <a:chExt cx="7822230" cy="6201407"/>
          </a:xfrm>
        </p:grpSpPr>
        <p:sp>
          <p:nvSpPr>
            <p:cNvPr id="5" name="Freeform 5"/>
            <p:cNvSpPr/>
            <p:nvPr/>
          </p:nvSpPr>
          <p:spPr>
            <a:xfrm>
              <a:off x="0" y="0"/>
              <a:ext cx="7822230" cy="6201407"/>
            </a:xfrm>
            <a:custGeom>
              <a:avLst/>
              <a:gdLst/>
              <a:ahLst/>
              <a:cxnLst/>
              <a:rect l="l" t="t" r="r" b="b"/>
              <a:pathLst>
                <a:path w="7822230" h="6201407">
                  <a:moveTo>
                    <a:pt x="0" y="0"/>
                  </a:moveTo>
                  <a:lnTo>
                    <a:pt x="7822230" y="0"/>
                  </a:lnTo>
                  <a:lnTo>
                    <a:pt x="7822230" y="6201407"/>
                  </a:lnTo>
                  <a:lnTo>
                    <a:pt x="0" y="6201407"/>
                  </a:lnTo>
                  <a:lnTo>
                    <a:pt x="0" y="0"/>
                  </a:lnTo>
                  <a:close/>
                </a:path>
              </a:pathLst>
            </a:custGeom>
            <a:blipFill>
              <a:blip r:embed="rId4"/>
              <a:stretch>
                <a:fillRect l="-16216" t="-49332" r="-8801" b="-54801"/>
              </a:stretch>
            </a:blipFill>
            <a:ln w="47625" cap="sq">
              <a:solidFill>
                <a:srgbClr val="A83118"/>
              </a:solidFill>
              <a:prstDash val="solid"/>
              <a:miter/>
            </a:ln>
          </p:spPr>
          <p:txBody>
            <a:bodyPr/>
            <a:lstStyle/>
            <a:p>
              <a:endParaRPr lang="en-US"/>
            </a:p>
          </p:txBody>
        </p:sp>
        <p:sp>
          <p:nvSpPr>
            <p:cNvPr id="6" name="Freeform 6"/>
            <p:cNvSpPr/>
            <p:nvPr/>
          </p:nvSpPr>
          <p:spPr>
            <a:xfrm>
              <a:off x="5520259" y="4247817"/>
              <a:ext cx="1913008" cy="1841270"/>
            </a:xfrm>
            <a:custGeom>
              <a:avLst/>
              <a:gdLst/>
              <a:ahLst/>
              <a:cxnLst/>
              <a:rect l="l" t="t" r="r" b="b"/>
              <a:pathLst>
                <a:path w="1913008" h="1841270">
                  <a:moveTo>
                    <a:pt x="0" y="0"/>
                  </a:moveTo>
                  <a:lnTo>
                    <a:pt x="1913008" y="0"/>
                  </a:lnTo>
                  <a:lnTo>
                    <a:pt x="1913008" y="1841270"/>
                  </a:lnTo>
                  <a:lnTo>
                    <a:pt x="0" y="18412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7074753" y="4494392"/>
              <a:ext cx="271857" cy="459800"/>
            </a:xfrm>
            <a:custGeom>
              <a:avLst/>
              <a:gdLst/>
              <a:ahLst/>
              <a:cxnLst/>
              <a:rect l="l" t="t" r="r" b="b"/>
              <a:pathLst>
                <a:path w="271857" h="459800">
                  <a:moveTo>
                    <a:pt x="0" y="0"/>
                  </a:moveTo>
                  <a:lnTo>
                    <a:pt x="271857" y="0"/>
                  </a:lnTo>
                  <a:lnTo>
                    <a:pt x="271857" y="459801"/>
                  </a:lnTo>
                  <a:lnTo>
                    <a:pt x="0" y="459801"/>
                  </a:lnTo>
                  <a:lnTo>
                    <a:pt x="0" y="0"/>
                  </a:lnTo>
                  <a:close/>
                </a:path>
              </a:pathLst>
            </a:custGeom>
            <a:blipFill>
              <a:blip r:embed="rId7"/>
              <a:stretch>
                <a:fillRect/>
              </a:stretch>
            </a:blipFill>
          </p:spPr>
          <p:txBody>
            <a:bodyPr/>
            <a:lstStyle/>
            <a:p>
              <a:endParaRPr lang="en-US"/>
            </a:p>
          </p:txBody>
        </p:sp>
        <p:grpSp>
          <p:nvGrpSpPr>
            <p:cNvPr id="8" name="Group 8"/>
            <p:cNvGrpSpPr/>
            <p:nvPr/>
          </p:nvGrpSpPr>
          <p:grpSpPr>
            <a:xfrm>
              <a:off x="5675994" y="1826962"/>
              <a:ext cx="249476" cy="24947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1FE"/>
              </a:solidFill>
              <a:ln w="14288" cap="sq">
                <a:solidFill>
                  <a:srgbClr val="000000"/>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46327" tIns="46327" rIns="46327" bIns="46327" rtlCol="0" anchor="ctr"/>
              <a:lstStyle/>
              <a:p>
                <a:pPr algn="ctr">
                  <a:lnSpc>
                    <a:spcPts val="2800"/>
                  </a:lnSpc>
                </a:pPr>
                <a:endParaRPr/>
              </a:p>
            </p:txBody>
          </p:sp>
        </p:grpSp>
        <p:sp>
          <p:nvSpPr>
            <p:cNvPr id="11" name="TextBox 11"/>
            <p:cNvSpPr txBox="1"/>
            <p:nvPr/>
          </p:nvSpPr>
          <p:spPr>
            <a:xfrm>
              <a:off x="6079145" y="1943109"/>
              <a:ext cx="780002" cy="446165"/>
            </a:xfrm>
            <a:prstGeom prst="rect">
              <a:avLst/>
            </a:prstGeom>
          </p:spPr>
          <p:txBody>
            <a:bodyPr lIns="0" tIns="0" rIns="0" bIns="0" rtlCol="0" anchor="t">
              <a:spAutoFit/>
            </a:bodyPr>
            <a:lstStyle/>
            <a:p>
              <a:pPr algn="l">
                <a:lnSpc>
                  <a:spcPts val="1363"/>
                </a:lnSpc>
              </a:pPr>
              <a:r>
                <a:rPr lang="en-US" sz="973">
                  <a:solidFill>
                    <a:srgbClr val="000000"/>
                  </a:solidFill>
                  <a:latin typeface="Tahoma"/>
                  <a:ea typeface="Tahoma"/>
                  <a:cs typeface="Tahoma"/>
                  <a:sym typeface="Tahoma"/>
                </a:rPr>
                <a:t>       </a:t>
              </a:r>
            </a:p>
            <a:p>
              <a:pPr algn="l">
                <a:lnSpc>
                  <a:spcPts val="1363"/>
                </a:lnSpc>
                <a:spcBef>
                  <a:spcPct val="0"/>
                </a:spcBef>
              </a:pPr>
              <a:r>
                <a:rPr lang="en-US" sz="973">
                  <a:solidFill>
                    <a:srgbClr val="000000"/>
                  </a:solidFill>
                  <a:latin typeface="Tahoma"/>
                  <a:ea typeface="Tahoma"/>
                  <a:cs typeface="Tahoma"/>
                  <a:sym typeface="Tahoma"/>
                </a:rPr>
                <a:t>Vegetated   </a:t>
              </a:r>
            </a:p>
          </p:txBody>
        </p:sp>
        <p:sp>
          <p:nvSpPr>
            <p:cNvPr id="12" name="TextBox 12"/>
            <p:cNvSpPr txBox="1"/>
            <p:nvPr/>
          </p:nvSpPr>
          <p:spPr>
            <a:xfrm>
              <a:off x="6079145" y="1860319"/>
              <a:ext cx="780002" cy="216118"/>
            </a:xfrm>
            <a:prstGeom prst="rect">
              <a:avLst/>
            </a:prstGeom>
          </p:spPr>
          <p:txBody>
            <a:bodyPr lIns="0" tIns="0" rIns="0" bIns="0" rtlCol="0" anchor="t">
              <a:spAutoFit/>
            </a:bodyPr>
            <a:lstStyle/>
            <a:p>
              <a:pPr algn="l">
                <a:lnSpc>
                  <a:spcPts val="1363"/>
                </a:lnSpc>
                <a:spcBef>
                  <a:spcPct val="0"/>
                </a:spcBef>
              </a:pPr>
              <a:r>
                <a:rPr lang="en-US" sz="973">
                  <a:solidFill>
                    <a:srgbClr val="000000"/>
                  </a:solidFill>
                  <a:latin typeface="Tahoma"/>
                  <a:ea typeface="Tahoma"/>
                  <a:cs typeface="Tahoma"/>
                  <a:sym typeface="Tahoma"/>
                </a:rPr>
                <a:t>Bare</a:t>
              </a:r>
            </a:p>
          </p:txBody>
        </p:sp>
      </p:grpSp>
      <p:sp>
        <p:nvSpPr>
          <p:cNvPr id="13" name="Freeform 13"/>
          <p:cNvSpPr/>
          <p:nvPr/>
        </p:nvSpPr>
        <p:spPr>
          <a:xfrm rot="1640599">
            <a:off x="3378569" y="4441060"/>
            <a:ext cx="1139427" cy="374975"/>
          </a:xfrm>
          <a:custGeom>
            <a:avLst/>
            <a:gdLst/>
            <a:ahLst/>
            <a:cxnLst/>
            <a:rect l="l" t="t" r="r" b="b"/>
            <a:pathLst>
              <a:path w="1139427" h="374975">
                <a:moveTo>
                  <a:pt x="0" y="0"/>
                </a:moveTo>
                <a:lnTo>
                  <a:pt x="1139426" y="0"/>
                </a:lnTo>
                <a:lnTo>
                  <a:pt x="1139426" y="374975"/>
                </a:lnTo>
                <a:lnTo>
                  <a:pt x="0" y="374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4" name="Group 14"/>
          <p:cNvGrpSpPr/>
          <p:nvPr/>
        </p:nvGrpSpPr>
        <p:grpSpPr>
          <a:xfrm>
            <a:off x="2804755" y="3286408"/>
            <a:ext cx="739659" cy="704987"/>
            <a:chOff x="0" y="0"/>
            <a:chExt cx="812800" cy="774700"/>
          </a:xfrm>
        </p:grpSpPr>
        <p:sp>
          <p:nvSpPr>
            <p:cNvPr id="15" name="Freeform 15"/>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A83118"/>
            </a:solidFill>
          </p:spPr>
          <p:txBody>
            <a:bodyPr/>
            <a:lstStyle/>
            <a:p>
              <a:endParaRPr lang="en-US"/>
            </a:p>
          </p:txBody>
        </p:sp>
        <p:sp>
          <p:nvSpPr>
            <p:cNvPr id="16" name="TextBox 16"/>
            <p:cNvSpPr txBox="1"/>
            <p:nvPr/>
          </p:nvSpPr>
          <p:spPr>
            <a:xfrm>
              <a:off x="228600" y="219075"/>
              <a:ext cx="355600" cy="390525"/>
            </a:xfrm>
            <a:prstGeom prst="rect">
              <a:avLst/>
            </a:prstGeom>
          </p:spPr>
          <p:txBody>
            <a:bodyPr lIns="46327" tIns="46327" rIns="46327" bIns="46327" rtlCol="0" anchor="ctr"/>
            <a:lstStyle/>
            <a:p>
              <a:pPr algn="ctr">
                <a:lnSpc>
                  <a:spcPts val="2800"/>
                </a:lnSpc>
              </a:pPr>
              <a:endParaRPr/>
            </a:p>
          </p:txBody>
        </p:sp>
      </p:grpSp>
      <p:sp>
        <p:nvSpPr>
          <p:cNvPr id="17" name="TextBox 17"/>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Study Site</a:t>
            </a:r>
          </a:p>
        </p:txBody>
      </p:sp>
      <p:sp>
        <p:nvSpPr>
          <p:cNvPr id="19" name="TextBox 19"/>
          <p:cNvSpPr txBox="1"/>
          <p:nvPr/>
        </p:nvSpPr>
        <p:spPr>
          <a:xfrm>
            <a:off x="287313" y="9619607"/>
            <a:ext cx="1482775" cy="464820"/>
          </a:xfrm>
          <a:prstGeom prst="rect">
            <a:avLst/>
          </a:prstGeom>
        </p:spPr>
        <p:txBody>
          <a:bodyPr lIns="0" tIns="0" rIns="0" bIns="0" rtlCol="0" anchor="t">
            <a:spAutoFit/>
          </a:bodyPr>
          <a:lstStyle/>
          <a:p>
            <a:pPr algn="ctr">
              <a:lnSpc>
                <a:spcPts val="3780"/>
              </a:lnSpc>
              <a:spcBef>
                <a:spcPct val="0"/>
              </a:spcBef>
            </a:pPr>
            <a:r>
              <a:rPr lang="en-US" sz="2700" b="1">
                <a:solidFill>
                  <a:srgbClr val="737373"/>
                </a:solidFill>
                <a:latin typeface="Canva Sans Bold"/>
                <a:ea typeface="Canva Sans Bold"/>
                <a:cs typeface="Canva Sans Bold"/>
                <a:sym typeface="Canva Sans Bold"/>
              </a:rPr>
              <a:t>Methods</a:t>
            </a:r>
          </a:p>
        </p:txBody>
      </p:sp>
      <p:sp>
        <p:nvSpPr>
          <p:cNvPr id="20" name="TextBox 20"/>
          <p:cNvSpPr txBox="1"/>
          <p:nvPr/>
        </p:nvSpPr>
        <p:spPr>
          <a:xfrm>
            <a:off x="10611500" y="2213238"/>
            <a:ext cx="6647800" cy="5582286"/>
          </a:xfrm>
          <a:prstGeom prst="rect">
            <a:avLst/>
          </a:prstGeom>
        </p:spPr>
        <p:txBody>
          <a:bodyPr lIns="0" tIns="0" rIns="0" bIns="0" rtlCol="0" anchor="t">
            <a:spAutoFit/>
          </a:bodyPr>
          <a:lstStyle/>
          <a:p>
            <a:pPr marL="604516" lvl="1" indent="-302258" algn="l">
              <a:lnSpc>
                <a:spcPts val="4479"/>
              </a:lnSpc>
              <a:buFont typeface="Arial"/>
              <a:buChar char="•"/>
            </a:pPr>
            <a:r>
              <a:rPr lang="en-US" sz="2799">
                <a:solidFill>
                  <a:srgbClr val="000000"/>
                </a:solidFill>
                <a:latin typeface="Canva Sans"/>
                <a:ea typeface="Canva Sans"/>
                <a:cs typeface="Canva Sans"/>
                <a:sym typeface="Canva Sans"/>
              </a:rPr>
              <a:t>Location: Mosquito Lagoon, FL (part of the IRL)</a:t>
            </a:r>
          </a:p>
          <a:p>
            <a:pPr marL="604516" lvl="1" indent="-302258" algn="l">
              <a:lnSpc>
                <a:spcPts val="4479"/>
              </a:lnSpc>
              <a:buFont typeface="Arial"/>
              <a:buChar char="•"/>
            </a:pPr>
            <a:r>
              <a:rPr lang="en-US" sz="2799">
                <a:solidFill>
                  <a:srgbClr val="000000"/>
                </a:solidFill>
                <a:latin typeface="Canva Sans"/>
                <a:ea typeface="Canva Sans"/>
                <a:cs typeface="Canva Sans"/>
                <a:sym typeface="Canva Sans"/>
              </a:rPr>
              <a:t>Setup: Paired sensor deployments in vegetated and bare areas</a:t>
            </a:r>
          </a:p>
          <a:p>
            <a:pPr marL="1209032" lvl="2" indent="-403011" algn="l">
              <a:lnSpc>
                <a:spcPts val="4479"/>
              </a:lnSpc>
              <a:buFont typeface="Arial"/>
              <a:buChar char="⚬"/>
            </a:pPr>
            <a:r>
              <a:rPr lang="en-US" sz="2799">
                <a:solidFill>
                  <a:srgbClr val="000000"/>
                </a:solidFill>
                <a:latin typeface="Canva Sans"/>
                <a:ea typeface="Canva Sans"/>
                <a:cs typeface="Canva Sans"/>
                <a:sym typeface="Canva Sans"/>
              </a:rPr>
              <a:t>Depth constant</a:t>
            </a:r>
          </a:p>
          <a:p>
            <a:pPr marL="604516" lvl="1" indent="-302258" algn="l">
              <a:lnSpc>
                <a:spcPts val="4479"/>
              </a:lnSpc>
              <a:buFont typeface="Arial"/>
              <a:buChar char="•"/>
            </a:pPr>
            <a:r>
              <a:rPr lang="en-US" sz="2799">
                <a:solidFill>
                  <a:srgbClr val="000000"/>
                </a:solidFill>
                <a:latin typeface="Canva Sans"/>
                <a:ea typeface="Canva Sans"/>
                <a:cs typeface="Canva Sans"/>
                <a:sym typeface="Canva Sans"/>
              </a:rPr>
              <a:t>Local hydrodynamics: low-energy, fetch limited wind waves</a:t>
            </a:r>
          </a:p>
          <a:p>
            <a:pPr marL="1209032" lvl="2" indent="-403011" algn="l">
              <a:lnSpc>
                <a:spcPts val="4479"/>
              </a:lnSpc>
              <a:buFont typeface="Arial"/>
              <a:buChar char="⚬"/>
            </a:pPr>
            <a:r>
              <a:rPr lang="en-US" sz="2799">
                <a:solidFill>
                  <a:srgbClr val="000000"/>
                </a:solidFill>
                <a:latin typeface="Canva Sans"/>
                <a:ea typeface="Canva Sans"/>
                <a:cs typeface="Canva Sans"/>
                <a:sym typeface="Canva Sans"/>
              </a:rPr>
              <a:t>H80 Bare = 6 cm</a:t>
            </a:r>
          </a:p>
          <a:p>
            <a:pPr marL="1209032" lvl="2" indent="-403011" algn="l">
              <a:lnSpc>
                <a:spcPts val="4479"/>
              </a:lnSpc>
              <a:buFont typeface="Arial"/>
              <a:buChar char="⚬"/>
            </a:pPr>
            <a:r>
              <a:rPr lang="en-US" sz="2799">
                <a:solidFill>
                  <a:srgbClr val="000000"/>
                </a:solidFill>
                <a:latin typeface="Canva Sans"/>
                <a:ea typeface="Canva Sans"/>
                <a:cs typeface="Canva Sans"/>
                <a:sym typeface="Canva Sans"/>
              </a:rPr>
              <a:t>Tavg Bare = 1.2 s</a:t>
            </a:r>
          </a:p>
          <a:p>
            <a:pPr algn="l">
              <a:lnSpc>
                <a:spcPts val="4479"/>
              </a:lnSpc>
            </a:pPr>
            <a:endParaRPr lang="en-US" sz="2799">
              <a:solidFill>
                <a:srgbClr val="000000"/>
              </a:solidFill>
              <a:latin typeface="Canva Sans"/>
              <a:ea typeface="Canva Sans"/>
              <a:cs typeface="Canva Sans"/>
              <a:sym typeface="Canva Sans"/>
            </a:endParaRPr>
          </a:p>
        </p:txBody>
      </p:sp>
      <p:sp>
        <p:nvSpPr>
          <p:cNvPr id="23" name="Slide Number Placeholder 22">
            <a:extLst>
              <a:ext uri="{FF2B5EF4-FFF2-40B4-BE49-F238E27FC236}">
                <a16:creationId xmlns:a16="http://schemas.microsoft.com/office/drawing/2014/main" id="{1FD2B54A-F7D4-14EE-9A7E-E5F3564B1A02}"/>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50559" y="2006341"/>
            <a:ext cx="4507530" cy="6010040"/>
          </a:xfrm>
          <a:custGeom>
            <a:avLst/>
            <a:gdLst/>
            <a:ahLst/>
            <a:cxnLst/>
            <a:rect l="l" t="t" r="r" b="b"/>
            <a:pathLst>
              <a:path w="4507530" h="6010040">
                <a:moveTo>
                  <a:pt x="0" y="0"/>
                </a:moveTo>
                <a:lnTo>
                  <a:pt x="4507530" y="0"/>
                </a:lnTo>
                <a:lnTo>
                  <a:pt x="4507530" y="6010040"/>
                </a:lnTo>
                <a:lnTo>
                  <a:pt x="0" y="6010040"/>
                </a:lnTo>
                <a:lnTo>
                  <a:pt x="0" y="0"/>
                </a:lnTo>
                <a:close/>
              </a:path>
            </a:pathLst>
          </a:custGeom>
          <a:blipFill>
            <a:blip r:embed="rId3"/>
            <a:stretch>
              <a:fillRect/>
            </a:stretch>
          </a:blipFill>
        </p:spPr>
        <p:txBody>
          <a:bodyPr/>
          <a:lstStyle/>
          <a:p>
            <a:endParaRPr lang="en-US"/>
          </a:p>
        </p:txBody>
      </p:sp>
      <p:sp>
        <p:nvSpPr>
          <p:cNvPr id="3" name="Freeform 3"/>
          <p:cNvSpPr/>
          <p:nvPr/>
        </p:nvSpPr>
        <p:spPr>
          <a:xfrm>
            <a:off x="7136914" y="5751407"/>
            <a:ext cx="4327805" cy="4129185"/>
          </a:xfrm>
          <a:custGeom>
            <a:avLst/>
            <a:gdLst/>
            <a:ahLst/>
            <a:cxnLst/>
            <a:rect l="l" t="t" r="r" b="b"/>
            <a:pathLst>
              <a:path w="4327805" h="4129185">
                <a:moveTo>
                  <a:pt x="0" y="0"/>
                </a:moveTo>
                <a:lnTo>
                  <a:pt x="4327804" y="0"/>
                </a:lnTo>
                <a:lnTo>
                  <a:pt x="4327804" y="4129185"/>
                </a:lnTo>
                <a:lnTo>
                  <a:pt x="0" y="4129185"/>
                </a:lnTo>
                <a:lnTo>
                  <a:pt x="0" y="0"/>
                </a:lnTo>
                <a:close/>
              </a:path>
            </a:pathLst>
          </a:custGeom>
          <a:blipFill>
            <a:blip r:embed="rId4"/>
            <a:stretch>
              <a:fillRect r="-2225"/>
            </a:stretch>
          </a:blipFill>
        </p:spPr>
        <p:txBody>
          <a:bodyPr/>
          <a:lstStyle/>
          <a:p>
            <a:endParaRPr lang="en-US"/>
          </a:p>
        </p:txBody>
      </p:sp>
      <p:sp>
        <p:nvSpPr>
          <p:cNvPr id="4" name="TextBox 4"/>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Data Collection</a:t>
            </a:r>
          </a:p>
        </p:txBody>
      </p:sp>
      <p:sp>
        <p:nvSpPr>
          <p:cNvPr id="6" name="TextBox 6"/>
          <p:cNvSpPr txBox="1"/>
          <p:nvPr/>
        </p:nvSpPr>
        <p:spPr>
          <a:xfrm>
            <a:off x="1028700" y="2055428"/>
            <a:ext cx="11221859" cy="3896361"/>
          </a:xfrm>
          <a:prstGeom prst="rect">
            <a:avLst/>
          </a:prstGeom>
        </p:spPr>
        <p:txBody>
          <a:bodyPr lIns="0" tIns="0" rIns="0" bIns="0" rtlCol="0" anchor="t">
            <a:spAutoFit/>
          </a:bodyPr>
          <a:lstStyle/>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Wave data - pressure sensors</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Turbidity data - Seapoint turbidity sensor</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equipped with anti-fouling wipers</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Regular field cleaning to ensure data quality</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Collection period: Continuous data collected over a </a:t>
            </a:r>
            <a:r>
              <a:rPr lang="en-US" sz="2799" b="1">
                <a:solidFill>
                  <a:srgbClr val="122A1B"/>
                </a:solidFill>
                <a:latin typeface="Canva Sans Bold"/>
                <a:ea typeface="Canva Sans Bold"/>
                <a:cs typeface="Canva Sans Bold"/>
                <a:sym typeface="Canva Sans Bold"/>
              </a:rPr>
              <a:t>full</a:t>
            </a:r>
            <a:r>
              <a:rPr lang="en-US" sz="2799">
                <a:solidFill>
                  <a:srgbClr val="122A1B"/>
                </a:solidFill>
                <a:latin typeface="Canva Sans"/>
                <a:ea typeface="Canva Sans"/>
                <a:cs typeface="Canva Sans"/>
                <a:sym typeface="Canva Sans"/>
              </a:rPr>
              <a:t> canopy growth season (April - present)</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Sparse → dense</a:t>
            </a:r>
          </a:p>
        </p:txBody>
      </p:sp>
      <p:sp>
        <p:nvSpPr>
          <p:cNvPr id="7" name="TextBox 7"/>
          <p:cNvSpPr txBox="1"/>
          <p:nvPr/>
        </p:nvSpPr>
        <p:spPr>
          <a:xfrm>
            <a:off x="287313" y="9619607"/>
            <a:ext cx="1482775" cy="464820"/>
          </a:xfrm>
          <a:prstGeom prst="rect">
            <a:avLst/>
          </a:prstGeom>
        </p:spPr>
        <p:txBody>
          <a:bodyPr lIns="0" tIns="0" rIns="0" bIns="0" rtlCol="0" anchor="t">
            <a:spAutoFit/>
          </a:bodyPr>
          <a:lstStyle/>
          <a:p>
            <a:pPr algn="ctr">
              <a:lnSpc>
                <a:spcPts val="3780"/>
              </a:lnSpc>
              <a:spcBef>
                <a:spcPct val="0"/>
              </a:spcBef>
            </a:pPr>
            <a:r>
              <a:rPr lang="en-US" sz="2700" b="1">
                <a:solidFill>
                  <a:srgbClr val="737373"/>
                </a:solidFill>
                <a:latin typeface="Canva Sans Bold"/>
                <a:ea typeface="Canva Sans Bold"/>
                <a:cs typeface="Canva Sans Bold"/>
                <a:sym typeface="Canva Sans Bold"/>
              </a:rPr>
              <a:t>Methods</a:t>
            </a:r>
          </a:p>
        </p:txBody>
      </p:sp>
      <p:sp>
        <p:nvSpPr>
          <p:cNvPr id="10" name="Slide Number Placeholder 9">
            <a:extLst>
              <a:ext uri="{FF2B5EF4-FFF2-40B4-BE49-F238E27FC236}">
                <a16:creationId xmlns:a16="http://schemas.microsoft.com/office/drawing/2014/main" id="{B64F089E-78D3-F5FA-843E-9FD995BA0FEA}"/>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9045" y="5548977"/>
            <a:ext cx="5038115" cy="4331615"/>
          </a:xfrm>
          <a:custGeom>
            <a:avLst/>
            <a:gdLst/>
            <a:ahLst/>
            <a:cxnLst/>
            <a:rect l="l" t="t" r="r" b="b"/>
            <a:pathLst>
              <a:path w="5038115" h="4331615">
                <a:moveTo>
                  <a:pt x="0" y="0"/>
                </a:moveTo>
                <a:lnTo>
                  <a:pt x="5038116" y="0"/>
                </a:lnTo>
                <a:lnTo>
                  <a:pt x="5038116" y="4331615"/>
                </a:lnTo>
                <a:lnTo>
                  <a:pt x="0" y="4331615"/>
                </a:lnTo>
                <a:lnTo>
                  <a:pt x="0" y="0"/>
                </a:lnTo>
                <a:close/>
              </a:path>
            </a:pathLst>
          </a:custGeom>
          <a:blipFill>
            <a:blip r:embed="rId5"/>
            <a:stretch>
              <a:fillRect b="-55080"/>
            </a:stretch>
          </a:blipFill>
        </p:spPr>
        <p:txBody>
          <a:bodyPr/>
          <a:lstStyle/>
          <a:p>
            <a:endParaRPr lang="en-US"/>
          </a:p>
        </p:txBody>
      </p:sp>
      <p:sp>
        <p:nvSpPr>
          <p:cNvPr id="3" name="TextBox 3"/>
          <p:cNvSpPr txBox="1"/>
          <p:nvPr/>
        </p:nvSpPr>
        <p:spPr>
          <a:xfrm>
            <a:off x="1028700" y="1630849"/>
            <a:ext cx="13165997" cy="3334386"/>
          </a:xfrm>
          <a:prstGeom prst="rect">
            <a:avLst/>
          </a:prstGeom>
        </p:spPr>
        <p:txBody>
          <a:bodyPr lIns="0" tIns="0" rIns="0" bIns="0" rtlCol="0" anchor="t">
            <a:spAutoFit/>
          </a:bodyPr>
          <a:lstStyle/>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Modified percent cover method (Morris et al., 2000)</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1 m2 quadrat divided into 100 cells (10 x 10 cm)</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Density estimated between 0 &amp; 1 for each cell</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Repeated throughout seasonal growth pattern</a:t>
            </a:r>
          </a:p>
          <a:p>
            <a:pPr marL="1209032" lvl="2" indent="-403011" algn="l">
              <a:lnSpc>
                <a:spcPts val="4479"/>
              </a:lnSpc>
              <a:buFont typeface="Arial"/>
              <a:buChar char="⚬"/>
            </a:pPr>
            <a:r>
              <a:rPr lang="en-US" sz="2799">
                <a:solidFill>
                  <a:srgbClr val="122A1B"/>
                </a:solidFill>
                <a:latin typeface="Canva Sans"/>
                <a:ea typeface="Canva Sans"/>
                <a:cs typeface="Canva Sans"/>
                <a:sym typeface="Canva Sans"/>
              </a:rPr>
              <a:t>April, July, September</a:t>
            </a:r>
          </a:p>
          <a:p>
            <a:pPr marL="604516" lvl="1" indent="-302258" algn="l">
              <a:lnSpc>
                <a:spcPts val="4479"/>
              </a:lnSpc>
              <a:buFont typeface="Arial"/>
              <a:buChar char="•"/>
            </a:pPr>
            <a:r>
              <a:rPr lang="en-US" sz="2799">
                <a:solidFill>
                  <a:srgbClr val="122A1B"/>
                </a:solidFill>
                <a:latin typeface="Canva Sans"/>
                <a:ea typeface="Canva Sans"/>
                <a:cs typeface="Canva Sans"/>
                <a:sym typeface="Canva Sans"/>
              </a:rPr>
              <a:t>Provides structural data to link density to functional outcomes</a:t>
            </a:r>
          </a:p>
        </p:txBody>
      </p:sp>
      <p:grpSp>
        <p:nvGrpSpPr>
          <p:cNvPr id="4" name="Group 4"/>
          <p:cNvGrpSpPr/>
          <p:nvPr/>
        </p:nvGrpSpPr>
        <p:grpSpPr>
          <a:xfrm>
            <a:off x="12877800" y="1853220"/>
            <a:ext cx="4668998" cy="4668998"/>
            <a:chOff x="-96769" y="0"/>
            <a:chExt cx="6225331" cy="6225331"/>
          </a:xfrm>
        </p:grpSpPr>
        <p:pic>
          <p:nvPicPr>
            <p:cNvPr id="5" name="Picture 5">
              <a:hlinkClick r:id="" action="ppaction://media"/>
            </p:cNvPr>
            <p:cNvPicPr>
              <a:picLocks noChangeAspect="1"/>
            </p:cNvPicPr>
            <p:nvPr>
              <a:videoFile r:link="rId1"/>
              <p:extLst>
                <p:ext uri="{DAA4B4D4-6D71-4841-9C94-3DE7FCFB9230}">
                  <p14:media xmlns:p14="http://schemas.microsoft.com/office/powerpoint/2010/main" r:embed="rId2">
                    <p14:trim/>
                  </p14:media>
                </p:ext>
              </p:extLst>
            </p:nvPr>
          </p:nvPicPr>
          <p:blipFill>
            <a:blip r:embed="rId6"/>
            <a:srcRect l="637" r="42362"/>
            <a:stretch>
              <a:fillRect/>
            </a:stretch>
          </p:blipFill>
          <p:spPr>
            <a:xfrm>
              <a:off x="-96769" y="0"/>
              <a:ext cx="6225331" cy="6225331"/>
            </a:xfrm>
            <a:prstGeom prst="rect">
              <a:avLst/>
            </a:prstGeom>
          </p:spPr>
        </p:pic>
        <p:sp>
          <p:nvSpPr>
            <p:cNvPr id="6" name="Freeform 6"/>
            <p:cNvSpPr/>
            <p:nvPr/>
          </p:nvSpPr>
          <p:spPr>
            <a:xfrm>
              <a:off x="482216" y="482216"/>
              <a:ext cx="5361001" cy="5361001"/>
            </a:xfrm>
            <a:custGeom>
              <a:avLst/>
              <a:gdLst/>
              <a:ahLst/>
              <a:cxnLst/>
              <a:rect l="l" t="t" r="r" b="b"/>
              <a:pathLst>
                <a:path w="5361001" h="5361001">
                  <a:moveTo>
                    <a:pt x="0" y="0"/>
                  </a:moveTo>
                  <a:lnTo>
                    <a:pt x="5361001" y="0"/>
                  </a:lnTo>
                  <a:lnTo>
                    <a:pt x="5361001" y="5361001"/>
                  </a:lnTo>
                  <a:lnTo>
                    <a:pt x="0" y="536100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rnd">
              <a:noFill/>
              <a:prstDash val="solid"/>
              <a:round/>
            </a:ln>
          </p:spPr>
          <p:txBody>
            <a:bodyPr/>
            <a:lstStyle/>
            <a:p>
              <a:endParaRPr lang="en-US"/>
            </a:p>
          </p:txBody>
        </p:sp>
        <p:sp>
          <p:nvSpPr>
            <p:cNvPr id="7" name="TextBox 7"/>
            <p:cNvSpPr txBox="1"/>
            <p:nvPr/>
          </p:nvSpPr>
          <p:spPr>
            <a:xfrm>
              <a:off x="482216" y="287460"/>
              <a:ext cx="5361001" cy="194756"/>
            </a:xfrm>
            <a:prstGeom prst="rect">
              <a:avLst/>
            </a:prstGeom>
          </p:spPr>
          <p:txBody>
            <a:bodyPr lIns="0" tIns="0" rIns="0" bIns="0" rtlCol="0" anchor="t">
              <a:spAutoFit/>
            </a:bodyPr>
            <a:lstStyle/>
            <a:p>
              <a:pPr algn="l">
                <a:lnSpc>
                  <a:spcPts val="1210"/>
                </a:lnSpc>
                <a:spcBef>
                  <a:spcPct val="0"/>
                </a:spcBef>
              </a:pPr>
              <a:r>
                <a:rPr lang="en-US" sz="864" b="1" dirty="0">
                  <a:solidFill>
                    <a:srgbClr val="3D5726"/>
                  </a:solidFill>
                  <a:latin typeface="Canva Sans Bold"/>
                  <a:ea typeface="Canva Sans Bold"/>
                  <a:cs typeface="Canva Sans Bold"/>
                  <a:sym typeface="Canva Sans Bold"/>
                </a:rPr>
                <a:t>1             2             3             4            5               6            7              8             9             10</a:t>
              </a:r>
            </a:p>
          </p:txBody>
        </p:sp>
        <p:sp>
          <p:nvSpPr>
            <p:cNvPr id="8" name="TextBox 8"/>
            <p:cNvSpPr txBox="1"/>
            <p:nvPr/>
          </p:nvSpPr>
          <p:spPr>
            <a:xfrm rot="-5400000">
              <a:off x="-2295662" y="3065338"/>
              <a:ext cx="5361001" cy="194756"/>
            </a:xfrm>
            <a:prstGeom prst="rect">
              <a:avLst/>
            </a:prstGeom>
          </p:spPr>
          <p:txBody>
            <a:bodyPr lIns="0" tIns="0" rIns="0" bIns="0" rtlCol="0" anchor="t">
              <a:spAutoFit/>
            </a:bodyPr>
            <a:lstStyle/>
            <a:p>
              <a:pPr algn="l">
                <a:lnSpc>
                  <a:spcPts val="1210"/>
                </a:lnSpc>
                <a:spcBef>
                  <a:spcPct val="0"/>
                </a:spcBef>
              </a:pPr>
              <a:r>
                <a:rPr lang="en-US" sz="864" b="1" dirty="0">
                  <a:solidFill>
                    <a:srgbClr val="3D5726"/>
                  </a:solidFill>
                  <a:latin typeface="Canva Sans Bold"/>
                  <a:ea typeface="Canva Sans Bold"/>
                  <a:cs typeface="Canva Sans Bold"/>
                  <a:sym typeface="Canva Sans Bold"/>
                </a:rPr>
                <a:t>10             9             8             7            6               5            4              3             2            1</a:t>
              </a:r>
            </a:p>
          </p:txBody>
        </p:sp>
      </p:grpSp>
      <p:sp>
        <p:nvSpPr>
          <p:cNvPr id="9" name="TextBox 9"/>
          <p:cNvSpPr txBox="1"/>
          <p:nvPr/>
        </p:nvSpPr>
        <p:spPr>
          <a:xfrm>
            <a:off x="668625" y="342906"/>
            <a:ext cx="16950750" cy="1028700"/>
          </a:xfrm>
          <a:prstGeom prst="rect">
            <a:avLst/>
          </a:prstGeom>
        </p:spPr>
        <p:txBody>
          <a:bodyPr lIns="0" tIns="0" rIns="0" bIns="0" rtlCol="0" anchor="t">
            <a:spAutoFit/>
          </a:bodyPr>
          <a:lstStyle/>
          <a:p>
            <a:pPr algn="ctr">
              <a:lnSpc>
                <a:spcPts val="8400"/>
              </a:lnSpc>
            </a:pPr>
            <a:r>
              <a:rPr lang="en-US" sz="6000" b="1">
                <a:solidFill>
                  <a:srgbClr val="3D5726"/>
                </a:solidFill>
                <a:latin typeface="Canva Sans Bold"/>
                <a:ea typeface="Canva Sans Bold"/>
                <a:cs typeface="Canva Sans Bold"/>
                <a:sym typeface="Canva Sans Bold"/>
              </a:rPr>
              <a:t>Percent Cover Survey</a:t>
            </a:r>
          </a:p>
        </p:txBody>
      </p:sp>
      <p:sp>
        <p:nvSpPr>
          <p:cNvPr id="11" name="TextBox 11"/>
          <p:cNvSpPr txBox="1"/>
          <p:nvPr/>
        </p:nvSpPr>
        <p:spPr>
          <a:xfrm>
            <a:off x="287313" y="9619607"/>
            <a:ext cx="1482775" cy="464820"/>
          </a:xfrm>
          <a:prstGeom prst="rect">
            <a:avLst/>
          </a:prstGeom>
        </p:spPr>
        <p:txBody>
          <a:bodyPr lIns="0" tIns="0" rIns="0" bIns="0" rtlCol="0" anchor="t">
            <a:spAutoFit/>
          </a:bodyPr>
          <a:lstStyle/>
          <a:p>
            <a:pPr algn="ctr">
              <a:lnSpc>
                <a:spcPts val="3780"/>
              </a:lnSpc>
              <a:spcBef>
                <a:spcPct val="0"/>
              </a:spcBef>
            </a:pPr>
            <a:r>
              <a:rPr lang="en-US" sz="2700" b="1">
                <a:solidFill>
                  <a:srgbClr val="737373"/>
                </a:solidFill>
                <a:latin typeface="Canva Sans Bold"/>
                <a:ea typeface="Canva Sans Bold"/>
                <a:cs typeface="Canva Sans Bold"/>
                <a:sym typeface="Canva Sans Bold"/>
              </a:rPr>
              <a:t>Methods</a:t>
            </a:r>
          </a:p>
        </p:txBody>
      </p:sp>
      <p:sp>
        <p:nvSpPr>
          <p:cNvPr id="12" name="TextBox 12"/>
          <p:cNvSpPr txBox="1"/>
          <p:nvPr/>
        </p:nvSpPr>
        <p:spPr>
          <a:xfrm>
            <a:off x="13505528" y="6836544"/>
            <a:ext cx="3917037" cy="701675"/>
          </a:xfrm>
          <a:prstGeom prst="rect">
            <a:avLst/>
          </a:prstGeom>
        </p:spPr>
        <p:txBody>
          <a:bodyPr lIns="0" tIns="0" rIns="0" bIns="0" rtlCol="0" anchor="t">
            <a:spAutoFit/>
          </a:bodyPr>
          <a:lstStyle/>
          <a:p>
            <a:pPr algn="l">
              <a:lnSpc>
                <a:spcPts val="2800"/>
              </a:lnSpc>
            </a:pPr>
            <a:r>
              <a:rPr lang="en-US" sz="2000">
                <a:solidFill>
                  <a:srgbClr val="122A1B"/>
                </a:solidFill>
                <a:latin typeface="Canva Sans"/>
                <a:ea typeface="Canva Sans"/>
                <a:cs typeface="Canva Sans"/>
                <a:sym typeface="Canva Sans"/>
              </a:rPr>
              <a:t>Quadrant data collection visual</a:t>
            </a:r>
          </a:p>
          <a:p>
            <a:pPr algn="l">
              <a:lnSpc>
                <a:spcPts val="2800"/>
              </a:lnSpc>
              <a:spcBef>
                <a:spcPct val="0"/>
              </a:spcBef>
            </a:pPr>
            <a:r>
              <a:rPr lang="en-US" sz="2000">
                <a:solidFill>
                  <a:srgbClr val="122A1B"/>
                </a:solidFill>
                <a:latin typeface="Canva Sans"/>
                <a:ea typeface="Canva Sans"/>
                <a:cs typeface="Canva Sans"/>
                <a:sym typeface="Canva Sans"/>
              </a:rPr>
              <a:t>(video credit: blackbox1)</a:t>
            </a:r>
          </a:p>
        </p:txBody>
      </p:sp>
      <p:sp>
        <p:nvSpPr>
          <p:cNvPr id="15" name="Slide Number Placeholder 14">
            <a:extLst>
              <a:ext uri="{FF2B5EF4-FFF2-40B4-BE49-F238E27FC236}">
                <a16:creationId xmlns:a16="http://schemas.microsoft.com/office/drawing/2014/main" id="{BA99347D-6239-6536-CA6E-1D51DFFE7C1C}"/>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1454</TotalTime>
  <Words>3549</Words>
  <Application>Microsoft Macintosh PowerPoint</Application>
  <PresentationFormat>Custom</PresentationFormat>
  <Paragraphs>324</Paragraphs>
  <Slides>21</Slides>
  <Notes>21</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Tahoma</vt:lpstr>
      <vt:lpstr>Helvetica</vt:lpstr>
      <vt:lpstr>Canva Sans</vt:lpstr>
      <vt:lpstr>Calibri</vt:lpstr>
      <vt:lpstr>Helvetica Now</vt:lpstr>
      <vt:lpstr>Canva Sans Bold</vt:lpstr>
      <vt:lpstr>Montserrat</vt:lpstr>
      <vt:lpstr>Arial</vt:lpstr>
      <vt:lpstr>Tahoma Bold</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AGU 2025</dc:title>
  <dc:creator>Namritha Ramakrishnan</dc:creator>
  <cp:lastModifiedBy>Namritha Ramakrishnan</cp:lastModifiedBy>
  <cp:revision>11</cp:revision>
  <dcterms:created xsi:type="dcterms:W3CDTF">2006-08-16T00:00:00Z</dcterms:created>
  <dcterms:modified xsi:type="dcterms:W3CDTF">2025-12-16T13:27:51Z</dcterms:modified>
  <dc:identifier>DAG6AAJl8ZU</dc:identifier>
</cp:coreProperties>
</file>